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1"/>
  </p:notesMasterIdLst>
  <p:sldIdLst>
    <p:sldId id="256" r:id="rId2"/>
    <p:sldId id="279" r:id="rId3"/>
    <p:sldId id="280" r:id="rId4"/>
    <p:sldId id="281" r:id="rId5"/>
    <p:sldId id="278" r:id="rId6"/>
    <p:sldId id="267" r:id="rId7"/>
    <p:sldId id="258" r:id="rId8"/>
    <p:sldId id="265" r:id="rId9"/>
    <p:sldId id="268" r:id="rId10"/>
    <p:sldId id="261" r:id="rId11"/>
    <p:sldId id="262" r:id="rId12"/>
    <p:sldId id="272" r:id="rId13"/>
    <p:sldId id="275" r:id="rId14"/>
    <p:sldId id="269" r:id="rId15"/>
    <p:sldId id="271" r:id="rId16"/>
    <p:sldId id="274" r:id="rId17"/>
    <p:sldId id="270" r:id="rId18"/>
    <p:sldId id="276"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4" autoAdjust="0"/>
    <p:restoredTop sz="85413" autoAdjust="0"/>
  </p:normalViewPr>
  <p:slideViewPr>
    <p:cSldViewPr>
      <p:cViewPr>
        <p:scale>
          <a:sx n="66" d="100"/>
          <a:sy n="66" d="100"/>
        </p:scale>
        <p:origin x="-1258" y="-14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514EA0-6B42-4B46-987F-2EF750DAA097}" type="datetimeFigureOut">
              <a:rPr lang="en-US" smtClean="0"/>
              <a:pPr/>
              <a:t>9/6/2013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CCD858-6E58-E349-859C-D575ECCF0836}" type="slidenum">
              <a:rPr lang="en-US" smtClean="0"/>
              <a:pPr/>
              <a:t>‹#›</a:t>
            </a:fld>
            <a:endParaRPr lang="en-US"/>
          </a:p>
        </p:txBody>
      </p:sp>
    </p:spTree>
    <p:extLst>
      <p:ext uri="{BB962C8B-B14F-4D97-AF65-F5344CB8AC3E}">
        <p14:creationId xmlns:p14="http://schemas.microsoft.com/office/powerpoint/2010/main" val="11528838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Amadis_de_Gaul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called </a:t>
            </a:r>
            <a:r>
              <a:rPr lang="en-US" dirty="0" err="1" smtClean="0"/>
              <a:t>themselve</a:t>
            </a:r>
            <a:r>
              <a:rPr lang="en-US" dirty="0" smtClean="0"/>
              <a:t> the</a:t>
            </a:r>
            <a:r>
              <a:rPr lang="en-US" baseline="0" dirty="0" smtClean="0"/>
              <a:t> </a:t>
            </a:r>
            <a:r>
              <a:rPr lang="en-US" baseline="0" dirty="0" err="1" smtClean="0"/>
              <a:t>Mexica</a:t>
            </a:r>
            <a:r>
              <a:rPr lang="en-US" baseline="0" dirty="0" smtClean="0"/>
              <a:t>. But we refer to them as Aztecs </a:t>
            </a:r>
            <a:endParaRPr lang="en-US" dirty="0"/>
          </a:p>
        </p:txBody>
      </p:sp>
      <p:sp>
        <p:nvSpPr>
          <p:cNvPr id="4" name="Slide Number Placeholder 3"/>
          <p:cNvSpPr>
            <a:spLocks noGrp="1"/>
          </p:cNvSpPr>
          <p:nvPr>
            <p:ph type="sldNum" sz="quarter" idx="10"/>
          </p:nvPr>
        </p:nvSpPr>
        <p:spPr/>
        <p:txBody>
          <a:bodyPr/>
          <a:lstStyle/>
          <a:p>
            <a:fld id="{23CCD858-6E58-E349-859C-D575ECCF083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Aztec’s operated</a:t>
            </a:r>
            <a:r>
              <a:rPr lang="en-US" baseline="0" dirty="0" smtClean="0"/>
              <a:t> on a war paradigm.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 did this paradigm develop?—Aztec society started as mercenaries!</a:t>
            </a:r>
            <a:endParaRPr lang="en-US" dirty="0" smtClean="0"/>
          </a:p>
          <a:p>
            <a:r>
              <a:rPr lang="en-US" baseline="0" dirty="0" smtClean="0"/>
              <a:t>-what are some of the paradigms that shape our understanding of the world?</a:t>
            </a:r>
          </a:p>
        </p:txBody>
      </p:sp>
      <p:sp>
        <p:nvSpPr>
          <p:cNvPr id="4" name="Slide Number Placeholder 3"/>
          <p:cNvSpPr>
            <a:spLocks noGrp="1"/>
          </p:cNvSpPr>
          <p:nvPr>
            <p:ph type="sldNum" sz="quarter" idx="10"/>
          </p:nvPr>
        </p:nvSpPr>
        <p:spPr/>
        <p:txBody>
          <a:bodyPr/>
          <a:lstStyle/>
          <a:p>
            <a:fld id="{23CCD858-6E58-E349-859C-D575ECCF0836}"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country are the Aztecs from?</a:t>
            </a:r>
          </a:p>
          <a:p>
            <a:r>
              <a:rPr lang="en-US" baseline="0" dirty="0" smtClean="0"/>
              <a:t>Where are they compared to the Mayan Empire?</a:t>
            </a:r>
            <a:endParaRPr lang="en-US" dirty="0"/>
          </a:p>
        </p:txBody>
      </p:sp>
      <p:sp>
        <p:nvSpPr>
          <p:cNvPr id="4" name="Slide Number Placeholder 3"/>
          <p:cNvSpPr>
            <a:spLocks noGrp="1"/>
          </p:cNvSpPr>
          <p:nvPr>
            <p:ph type="sldNum" sz="quarter" idx="10"/>
          </p:nvPr>
        </p:nvSpPr>
        <p:spPr/>
        <p:txBody>
          <a:bodyPr/>
          <a:lstStyle/>
          <a:p>
            <a:fld id="{23CCD858-6E58-E349-859C-D575ECCF0836}"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Aztecs-</a:t>
            </a:r>
            <a:r>
              <a:rPr lang="en-US" baseline="0" dirty="0" smtClean="0"/>
              <a:t> a marginalized group, beat up on by the surrounding tribes. Until they became mercenaries.</a:t>
            </a:r>
          </a:p>
          <a:p>
            <a:r>
              <a:rPr lang="en-US" baseline="0" dirty="0" smtClean="0"/>
              <a:t>Mercenaries:  </a:t>
            </a:r>
          </a:p>
          <a:p>
            <a:r>
              <a:rPr lang="en-US" baseline="0" dirty="0" smtClean="0"/>
              <a:t>-time frame of empire</a:t>
            </a:r>
            <a:endParaRPr lang="en-US" dirty="0"/>
          </a:p>
        </p:txBody>
      </p:sp>
      <p:sp>
        <p:nvSpPr>
          <p:cNvPr id="4" name="Slide Number Placeholder 3"/>
          <p:cNvSpPr>
            <a:spLocks noGrp="1"/>
          </p:cNvSpPr>
          <p:nvPr>
            <p:ph type="sldNum" sz="quarter" idx="10"/>
          </p:nvPr>
        </p:nvSpPr>
        <p:spPr/>
        <p:txBody>
          <a:bodyPr/>
          <a:lstStyle/>
          <a:p>
            <a:fld id="{23CCD858-6E58-E349-859C-D575ECCF0836}"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Grid</a:t>
            </a:r>
            <a:r>
              <a:rPr lang="en-US" baseline="0" dirty="0" smtClean="0"/>
              <a:t> City: having a grid based system is very advanced. Did not have these cities in Europe. Paris would eventually tear down a large part of their city to create his </a:t>
            </a:r>
            <a:endParaRPr lang="en-US" dirty="0"/>
          </a:p>
        </p:txBody>
      </p:sp>
      <p:sp>
        <p:nvSpPr>
          <p:cNvPr id="4" name="Slide Number Placeholder 3"/>
          <p:cNvSpPr>
            <a:spLocks noGrp="1"/>
          </p:cNvSpPr>
          <p:nvPr>
            <p:ph type="sldNum" sz="quarter" idx="10"/>
          </p:nvPr>
        </p:nvSpPr>
        <p:spPr/>
        <p:txBody>
          <a:bodyPr/>
          <a:lstStyle/>
          <a:p>
            <a:fld id="{23CCD858-6E58-E349-859C-D575ECCF0836}"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Bernal Diaz quot</a:t>
            </a:r>
            <a:r>
              <a:rPr lang="en-US" baseline="0" dirty="0" smtClean="0"/>
              <a:t>e 2- </a:t>
            </a:r>
            <a:r>
              <a:rPr lang="en-US" dirty="0" smtClean="0"/>
              <a:t>And since we saw so many inhabited cities and towns on the water, and on solid ground other large towns, and that causeway so straight and leveled that went to Mexico-Tenochtitlan, we were wonder-stricken, and we said to each other that it all seemed like the enchantment tales of the </a:t>
            </a:r>
            <a:r>
              <a:rPr lang="en-US" dirty="0" smtClean="0">
                <a:hlinkClick r:id="rId3"/>
              </a:rPr>
              <a:t>Amadís book</a:t>
            </a:r>
            <a:r>
              <a:rPr lang="en-US" dirty="0" smtClean="0"/>
              <a:t>, for the great towers and </a:t>
            </a:r>
            <a:r>
              <a:rPr lang="en-US" i="1" dirty="0" err="1" smtClean="0"/>
              <a:t>cúes</a:t>
            </a:r>
            <a:r>
              <a:rPr lang="en-US" dirty="0" smtClean="0"/>
              <a:t> [temples] and edifices, that they have inside the water, and all of them the product of masonry work, and still some of our soldiers said if all of what they saw was dreamlike.</a:t>
            </a:r>
            <a:endParaRPr lang="en-US" dirty="0"/>
          </a:p>
        </p:txBody>
      </p:sp>
      <p:sp>
        <p:nvSpPr>
          <p:cNvPr id="4" name="Slide Number Placeholder 3"/>
          <p:cNvSpPr>
            <a:spLocks noGrp="1"/>
          </p:cNvSpPr>
          <p:nvPr>
            <p:ph type="sldNum" sz="quarter" idx="10"/>
          </p:nvPr>
        </p:nvSpPr>
        <p:spPr/>
        <p:txBody>
          <a:bodyPr/>
          <a:lstStyle/>
          <a:p>
            <a:fld id="{23CCD858-6E58-E349-859C-D575ECCF0836}"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3600" dirty="0" smtClean="0"/>
              <a:t>Over 1000 gods </a:t>
            </a:r>
          </a:p>
          <a:p>
            <a:r>
              <a:rPr lang="en-US" sz="3600" dirty="0" smtClean="0"/>
              <a:t>Quetzalcoatl was the major god.</a:t>
            </a:r>
            <a:r>
              <a:rPr lang="en-US" sz="3600" baseline="0" dirty="0" smtClean="0"/>
              <a:t> </a:t>
            </a:r>
            <a:r>
              <a:rPr lang="en-US" sz="3200" dirty="0" smtClean="0"/>
              <a:t>Appeared in many forms: god of learning, death, wind, birth.</a:t>
            </a:r>
            <a:r>
              <a:rPr lang="en-US" sz="3200" baseline="0" dirty="0" smtClean="0"/>
              <a:t> </a:t>
            </a:r>
            <a:r>
              <a:rPr lang="en-US" sz="3200" dirty="0" smtClean="0"/>
              <a:t>Appeared as an old man, a serpent, and in many other forms  </a:t>
            </a:r>
          </a:p>
        </p:txBody>
      </p:sp>
      <p:sp>
        <p:nvSpPr>
          <p:cNvPr id="4" name="Slide Number Placeholder 3"/>
          <p:cNvSpPr>
            <a:spLocks noGrp="1"/>
          </p:cNvSpPr>
          <p:nvPr>
            <p:ph type="sldNum" sz="quarter" idx="10"/>
          </p:nvPr>
        </p:nvSpPr>
        <p:spPr/>
        <p:txBody>
          <a:bodyPr/>
          <a:lstStyle/>
          <a:p>
            <a:fld id="{23CCD858-6E58-E349-859C-D575ECCF0836}"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October 2012- Archeologists found a mass grave of 50 skulls, part of a large ritual sacrifice</a:t>
            </a:r>
          </a:p>
          <a:p>
            <a:endParaRPr lang="en-US" dirty="0" smtClean="0"/>
          </a:p>
          <a:p>
            <a:r>
              <a:rPr lang="en-US" dirty="0" smtClean="0"/>
              <a:t>This recent discovery</a:t>
            </a:r>
            <a:r>
              <a:rPr lang="en-US" baseline="0" dirty="0" smtClean="0"/>
              <a:t> is more about political theatre. Mass sacrifices of men and women captives of war, demonstrate the </a:t>
            </a:r>
            <a:r>
              <a:rPr lang="en-US" baseline="0" dirty="0" err="1" smtClean="0"/>
              <a:t>Mexica’s</a:t>
            </a:r>
            <a:r>
              <a:rPr lang="en-US" baseline="0" dirty="0" smtClean="0"/>
              <a:t> dominance in the region, dissuade conquered peoples from rebelling. It is estimated that </a:t>
            </a:r>
          </a:p>
          <a:p>
            <a:r>
              <a:rPr lang="en-US" baseline="0" dirty="0" smtClean="0"/>
              <a:t>-But also about the intersection between religion and war</a:t>
            </a:r>
            <a:endParaRPr lang="en-US" dirty="0"/>
          </a:p>
        </p:txBody>
      </p:sp>
      <p:sp>
        <p:nvSpPr>
          <p:cNvPr id="4" name="Slide Number Placeholder 3"/>
          <p:cNvSpPr>
            <a:spLocks noGrp="1"/>
          </p:cNvSpPr>
          <p:nvPr>
            <p:ph type="sldNum" sz="quarter" idx="10"/>
          </p:nvPr>
        </p:nvSpPr>
        <p:spPr/>
        <p:txBody>
          <a:bodyPr/>
          <a:lstStyle/>
          <a:p>
            <a:fld id="{23CCD858-6E58-E349-859C-D575ECCF0836}"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CCD858-6E58-E349-859C-D575ECCF0836}"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process was not necessarily unwanted by the captives. It was a common belief in Aztec culture that eventually every good warrior would become a captive. It was a cyclical process. The warriors would eat some of their captives and would wear their captives skin to show that one day they would become the captive. </a:t>
            </a:r>
            <a:endParaRPr lang="en-US" dirty="0"/>
          </a:p>
        </p:txBody>
      </p:sp>
      <p:sp>
        <p:nvSpPr>
          <p:cNvPr id="4" name="Slide Number Placeholder 3"/>
          <p:cNvSpPr>
            <a:spLocks noGrp="1"/>
          </p:cNvSpPr>
          <p:nvPr>
            <p:ph type="sldNum" sz="quarter" idx="10"/>
          </p:nvPr>
        </p:nvSpPr>
        <p:spPr/>
        <p:txBody>
          <a:bodyPr/>
          <a:lstStyle/>
          <a:p>
            <a:fld id="{23CCD858-6E58-E349-859C-D575ECCF0836}"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DE6E515-EF4C-4AE1-8404-A62F48AD9E04}" type="datetimeFigureOut">
              <a:rPr lang="en-US" smtClean="0"/>
              <a:pPr/>
              <a:t>9/6/2013</a:t>
            </a:fld>
            <a:endParaRPr lang="en-US"/>
          </a:p>
        </p:txBody>
      </p:sp>
      <p:sp>
        <p:nvSpPr>
          <p:cNvPr id="8" name="Slide Number Placeholder 7"/>
          <p:cNvSpPr>
            <a:spLocks noGrp="1"/>
          </p:cNvSpPr>
          <p:nvPr>
            <p:ph type="sldNum" sz="quarter" idx="11"/>
          </p:nvPr>
        </p:nvSpPr>
        <p:spPr/>
        <p:txBody>
          <a:bodyPr/>
          <a:lstStyle/>
          <a:p>
            <a:fld id="{69E29E33-B620-47F9-BB04-8846C2A5AFCC}" type="slidenum">
              <a:rPr kumimoji="0" lang="en-US" smtClean="0"/>
              <a:pPr/>
              <a:t>‹#›</a:t>
            </a:fld>
            <a:endParaRPr kumimoji="0"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E6E515-EF4C-4AE1-8404-A62F48AD9E04}" type="datetimeFigureOut">
              <a:rPr lang="en-US" smtClean="0"/>
              <a:pPr/>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1046F-11CA-4132-9AC0-90EBFB2EC7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E6E515-EF4C-4AE1-8404-A62F48AD9E04}" type="datetimeFigureOut">
              <a:rPr lang="en-US" smtClean="0"/>
              <a:pPr/>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1046F-11CA-4132-9AC0-90EBFB2EC72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09681A3A-5F57-4E7E-8AE8-C40CF1ED459B}" type="datetimeFigureOut">
              <a:rPr lang="en-US" smtClean="0"/>
              <a:pPr/>
              <a:t>9/6/2013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05A922AA-C9A3-4EC2-9186-C3155871F8D2}" type="slidenum">
              <a:rPr lang="en-US" smtClean="0"/>
              <a:pPr/>
              <a:t>‹#›</a:t>
            </a:fld>
            <a:endParaRPr lang="en-US"/>
          </a:p>
        </p:txBody>
      </p:sp>
    </p:spTree>
    <p:extLst>
      <p:ext uri="{BB962C8B-B14F-4D97-AF65-F5344CB8AC3E}">
        <p14:creationId xmlns:p14="http://schemas.microsoft.com/office/powerpoint/2010/main" val="84816893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0DE6E515-EF4C-4AE1-8404-A62F48AD9E04}" type="datetimeFigureOut">
              <a:rPr lang="en-US" smtClean="0"/>
              <a:pPr/>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1046F-11CA-4132-9AC0-90EBFB2EC7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E6E515-EF4C-4AE1-8404-A62F48AD9E04}" type="datetimeFigureOut">
              <a:rPr lang="en-US" smtClean="0"/>
              <a:pPr/>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1046F-11CA-4132-9AC0-90EBFB2EC722}"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DE6E515-EF4C-4AE1-8404-A62F48AD9E04}" type="datetimeFigureOut">
              <a:rPr lang="en-US" smtClean="0"/>
              <a:pPr/>
              <a:t>9/6/2013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1046F-11CA-4132-9AC0-90EBFB2EC722}"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DE6E515-EF4C-4AE1-8404-A62F48AD9E04}" type="datetimeFigureOut">
              <a:rPr lang="en-US" smtClean="0"/>
              <a:pPr/>
              <a:t>9/6/2013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C1046F-11CA-4132-9AC0-90EBFB2EC722}"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E6E515-EF4C-4AE1-8404-A62F48AD9E04}" type="datetimeFigureOut">
              <a:rPr lang="en-US" smtClean="0"/>
              <a:pPr/>
              <a:t>9/6/2013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C1046F-11CA-4132-9AC0-90EBFB2EC7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6E515-EF4C-4AE1-8404-A62F48AD9E04}" type="datetimeFigureOut">
              <a:rPr lang="en-US" smtClean="0"/>
              <a:pPr/>
              <a:t>9/6/2013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C1046F-11CA-4132-9AC0-90EBFB2EC7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E6E515-EF4C-4AE1-8404-A62F48AD9E04}" type="datetimeFigureOut">
              <a:rPr lang="en-US" smtClean="0"/>
              <a:pPr/>
              <a:t>9/6/2013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E6E515-EF4C-4AE1-8404-A62F48AD9E04}" type="datetimeFigureOut">
              <a:rPr lang="en-US" smtClean="0"/>
              <a:pPr/>
              <a:t>9/6/2013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1046F-11CA-4132-9AC0-90EBFB2EC7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DE6E515-EF4C-4AE1-8404-A62F48AD9E04}" type="datetimeFigureOut">
              <a:rPr lang="en-US" smtClean="0"/>
              <a:pPr/>
              <a:t>9/6/2013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5C1046F-11CA-4132-9AC0-90EBFB2EC722}"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docid=pM-RBBggpxyL9M&amp;tbnid=cVNhC5Sxb3bqnM:&amp;ved=0CAUQjRw&amp;url=http://www.henriiv.culture.fr/en/uc/00_01_00%3Fversion%3Dmobile?version%3Daccessible&amp;ei=FsAoUuqWBan84APAiYAg&amp;bvm=bv.51773540,d.dmg&amp;psig=AFQjCNEpsohlg20BuSU_ANaYRjho91kFww&amp;ust=137848871295545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source=images&amp;cd=&amp;cad=rja&amp;docid=pQAWRanIWpVBGM&amp;tbnid=RYlCAwh6wobMdM:&amp;ved=0CAgQjRwwAA&amp;url=http://www.latinamericanstudies.org/dominican-republic/de-las-casas.htm&amp;ei=S8IoUsGdFcTi4AOASQ&amp;psig=AFQjCNG1-oWCDaB2zzl8NO1Oe1p9ymUwKQ&amp;ust=1378489291392474"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Aztecs (The </a:t>
            </a:r>
            <a:r>
              <a:rPr lang="en-US" dirty="0" err="1" smtClean="0"/>
              <a:t>Mexica</a:t>
            </a:r>
            <a:r>
              <a:rPr lang="en-US" dirty="0" smtClean="0"/>
              <a:t>) </a:t>
            </a:r>
            <a:endParaRPr lang="en-US" dirty="0"/>
          </a:p>
        </p:txBody>
      </p:sp>
    </p:spTree>
    <p:extLst>
      <p:ext uri="{BB962C8B-B14F-4D97-AF65-F5344CB8AC3E}">
        <p14:creationId xmlns:p14="http://schemas.microsoft.com/office/powerpoint/2010/main" val="2424728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Aztec Religion </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Main God: Quetzalcoatl</a:t>
            </a:r>
          </a:p>
          <a:p>
            <a:pPr lvl="1">
              <a:buNone/>
            </a:pPr>
            <a:endParaRPr lang="en-US" dirty="0" smtClean="0"/>
          </a:p>
          <a:p>
            <a:r>
              <a:rPr lang="en-US" sz="3600" dirty="0" smtClean="0"/>
              <a:t>Sun god: Huitzilopochtli </a:t>
            </a:r>
          </a:p>
          <a:p>
            <a:pPr lvl="1"/>
            <a:r>
              <a:rPr lang="en-US" sz="3200" dirty="0" smtClean="0"/>
              <a:t>Made the sun rise every day </a:t>
            </a:r>
          </a:p>
          <a:p>
            <a:pPr lvl="1"/>
            <a:r>
              <a:rPr lang="en-US" sz="3200" dirty="0" smtClean="0"/>
              <a:t>When the sun set, he had to fight a battle with evil to get the sun rise the next day </a:t>
            </a:r>
          </a:p>
          <a:p>
            <a:pPr lvl="1"/>
            <a:r>
              <a:rPr lang="en-US" sz="3200" dirty="0" smtClean="0"/>
              <a:t>He drew strength from human blood </a:t>
            </a:r>
          </a:p>
          <a:p>
            <a:pPr lvl="2"/>
            <a:r>
              <a:rPr lang="en-US" sz="2800" dirty="0" smtClean="0"/>
              <a:t>Human sacrifices to keep him pleased </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685800"/>
            <a:ext cx="1844424" cy="2348123"/>
          </a:xfrm>
          <a:prstGeom prst="rect">
            <a:avLst/>
          </a:prstGeom>
        </p:spPr>
      </p:pic>
    </p:spTree>
    <p:extLst>
      <p:ext uri="{BB962C8B-B14F-4D97-AF65-F5344CB8AC3E}">
        <p14:creationId xmlns:p14="http://schemas.microsoft.com/office/powerpoint/2010/main" val="3818789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525000" cy="1143000"/>
          </a:xfrm>
        </p:spPr>
        <p:txBody>
          <a:bodyPr>
            <a:normAutofit fontScale="90000"/>
          </a:bodyPr>
          <a:lstStyle/>
          <a:p>
            <a:r>
              <a:rPr lang="en-US" dirty="0" smtClean="0"/>
              <a:t>Human Sacrifice in Aztec Society</a:t>
            </a:r>
            <a:endParaRPr lang="en-US" dirty="0"/>
          </a:p>
        </p:txBody>
      </p:sp>
      <p:sp>
        <p:nvSpPr>
          <p:cNvPr id="5" name="Content Placeholder 4"/>
          <p:cNvSpPr>
            <a:spLocks noGrp="1"/>
          </p:cNvSpPr>
          <p:nvPr>
            <p:ph idx="1"/>
          </p:nvPr>
        </p:nvSpPr>
        <p:spPr>
          <a:xfrm>
            <a:off x="0" y="1066800"/>
            <a:ext cx="8305800" cy="5257800"/>
          </a:xfrm>
        </p:spPr>
        <p:txBody>
          <a:bodyPr>
            <a:normAutofit/>
          </a:bodyPr>
          <a:lstStyle/>
          <a:p>
            <a:r>
              <a:rPr lang="en-US" sz="3200" dirty="0" smtClean="0"/>
              <a:t>Records that they sacrificed 20,000 people in one day for the Sun temple</a:t>
            </a:r>
          </a:p>
          <a:p>
            <a:r>
              <a:rPr lang="en-US" sz="3200" dirty="0" smtClean="0"/>
              <a:t>Why did they Sacrifice? </a:t>
            </a:r>
          </a:p>
          <a:p>
            <a:pPr lvl="1">
              <a:buNone/>
            </a:pPr>
            <a:endParaRPr lang="en-US" dirty="0" smtClean="0"/>
          </a:p>
        </p:txBody>
      </p:sp>
      <p:pic>
        <p:nvPicPr>
          <p:cNvPr id="6" name="Picture 5"/>
          <p:cNvPicPr>
            <a:picLocks noChangeAspect="1"/>
          </p:cNvPicPr>
          <p:nvPr/>
        </p:nvPicPr>
        <p:blipFill>
          <a:blip r:embed="rId3"/>
          <a:stretch>
            <a:fillRect/>
          </a:stretch>
        </p:blipFill>
        <p:spPr>
          <a:xfrm>
            <a:off x="1066800" y="2895600"/>
            <a:ext cx="6324600" cy="4229100"/>
          </a:xfrm>
          <a:prstGeom prst="rect">
            <a:avLst/>
          </a:prstGeom>
        </p:spPr>
      </p:pic>
    </p:spTree>
    <p:extLst>
      <p:ext uri="{BB962C8B-B14F-4D97-AF65-F5344CB8AC3E}">
        <p14:creationId xmlns:p14="http://schemas.microsoft.com/office/powerpoint/2010/main" val="2355727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Traditional Theory: Political Theatre </a:t>
            </a:r>
            <a:endParaRPr lang="en-US" dirty="0"/>
          </a:p>
        </p:txBody>
      </p:sp>
      <p:sp>
        <p:nvSpPr>
          <p:cNvPr id="3" name="Content Placeholder 2"/>
          <p:cNvSpPr>
            <a:spLocks noGrp="1"/>
          </p:cNvSpPr>
          <p:nvPr>
            <p:ph idx="1"/>
          </p:nvPr>
        </p:nvSpPr>
        <p:spPr/>
        <p:txBody>
          <a:bodyPr/>
          <a:lstStyle/>
          <a:p>
            <a:r>
              <a:rPr lang="en-US" dirty="0" smtClean="0"/>
              <a:t>Why did they Sacrifice? </a:t>
            </a:r>
          </a:p>
          <a:p>
            <a:pPr indent="274320">
              <a:buNone/>
            </a:pPr>
            <a:endParaRPr lang="en-US" dirty="0" smtClean="0"/>
          </a:p>
          <a:p>
            <a:pPr indent="0">
              <a:buNone/>
            </a:pPr>
            <a:r>
              <a:rPr lang="en-US" dirty="0" smtClean="0"/>
              <a:t>-Historians used to believe that Aztecs sacrificed to scare the people they conquered</a:t>
            </a:r>
          </a:p>
          <a:p>
            <a:pPr indent="0">
              <a:buNone/>
            </a:pPr>
            <a:endParaRPr lang="en-US" dirty="0" smtClean="0"/>
          </a:p>
          <a:p>
            <a:pPr indent="0">
              <a:buNone/>
            </a:pPr>
            <a:r>
              <a:rPr lang="en-US" dirty="0" smtClean="0"/>
              <a:t>-Theory rooted in the traditional Spanish belief that the Aztecs were ‘evil’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Theory: War Paradigm </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Aztecs did not sacrifice to scare and control the people they conquered</a:t>
            </a:r>
          </a:p>
          <a:p>
            <a:endParaRPr lang="en-US" dirty="0" smtClean="0"/>
          </a:p>
          <a:p>
            <a:r>
              <a:rPr lang="en-US" dirty="0" smtClean="0"/>
              <a:t>Instead they conquered people so they could commit human sacrifices </a:t>
            </a:r>
          </a:p>
          <a:p>
            <a:endParaRPr lang="en-US" dirty="0" smtClean="0"/>
          </a:p>
          <a:p>
            <a:r>
              <a:rPr lang="en-US" dirty="0" smtClean="0"/>
              <a:t>To understand, why we have to understand Aztec view of war and the world</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a:bodyPr>
          <a:lstStyle/>
          <a:p>
            <a:r>
              <a:rPr lang="en-US" dirty="0" smtClean="0"/>
              <a:t>War DEFINED Aztec Life</a:t>
            </a:r>
            <a:endParaRPr lang="en-US" dirty="0"/>
          </a:p>
        </p:txBody>
      </p:sp>
      <p:sp>
        <p:nvSpPr>
          <p:cNvPr id="3" name="Content Placeholder 2"/>
          <p:cNvSpPr>
            <a:spLocks noGrp="1"/>
          </p:cNvSpPr>
          <p:nvPr>
            <p:ph idx="1"/>
          </p:nvPr>
        </p:nvSpPr>
        <p:spPr>
          <a:xfrm>
            <a:off x="0" y="914400"/>
            <a:ext cx="5334000" cy="5943600"/>
          </a:xfrm>
        </p:spPr>
        <p:txBody>
          <a:bodyPr>
            <a:normAutofit/>
          </a:bodyPr>
          <a:lstStyle/>
          <a:p>
            <a:r>
              <a:rPr lang="en-US" dirty="0" smtClean="0"/>
              <a:t>Any man was allowed to be a warrior if he could fight </a:t>
            </a:r>
          </a:p>
          <a:p>
            <a:endParaRPr lang="en-US" dirty="0" smtClean="0"/>
          </a:p>
          <a:p>
            <a:r>
              <a:rPr lang="en-US" dirty="0" smtClean="0"/>
              <a:t>Warrior=ultimate sign of masculinity. </a:t>
            </a:r>
          </a:p>
          <a:p>
            <a:endParaRPr lang="en-US" dirty="0" smtClean="0"/>
          </a:p>
          <a:p>
            <a:r>
              <a:rPr lang="en-US" dirty="0" smtClean="0"/>
              <a:t>Each man had to collect his own captives. If you helped your friend you would be killed.</a:t>
            </a:r>
          </a:p>
          <a:p>
            <a:endParaRPr lang="en-US" dirty="0" smtClean="0"/>
          </a:p>
          <a:p>
            <a:r>
              <a:rPr lang="en-US" dirty="0" smtClean="0"/>
              <a:t>Your ranking in society increased with number of captives you had</a:t>
            </a:r>
          </a:p>
          <a:p>
            <a:endParaRPr lang="en-US" dirty="0" smtClean="0"/>
          </a:p>
        </p:txBody>
      </p:sp>
      <p:pic>
        <p:nvPicPr>
          <p:cNvPr id="4" name="Picture 3"/>
          <p:cNvPicPr>
            <a:picLocks noChangeAspect="1"/>
          </p:cNvPicPr>
          <p:nvPr/>
        </p:nvPicPr>
        <p:blipFill>
          <a:blip r:embed="rId3"/>
          <a:stretch>
            <a:fillRect/>
          </a:stretch>
        </p:blipFill>
        <p:spPr>
          <a:xfrm>
            <a:off x="5778500" y="1447800"/>
            <a:ext cx="3365500" cy="2235200"/>
          </a:xfrm>
          <a:prstGeom prst="rect">
            <a:avLst/>
          </a:prstGeom>
        </p:spPr>
      </p:pic>
      <p:pic>
        <p:nvPicPr>
          <p:cNvPr id="5" name="Picture 4"/>
          <p:cNvPicPr>
            <a:picLocks noChangeAspect="1"/>
          </p:cNvPicPr>
          <p:nvPr/>
        </p:nvPicPr>
        <p:blipFill>
          <a:blip r:embed="rId4"/>
          <a:stretch>
            <a:fillRect/>
          </a:stretch>
        </p:blipFill>
        <p:spPr>
          <a:xfrm>
            <a:off x="5257800" y="4114800"/>
            <a:ext cx="4206006" cy="1905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5943600" cy="1371600"/>
          </a:xfrm>
        </p:spPr>
        <p:txBody>
          <a:bodyPr>
            <a:normAutofit fontScale="90000"/>
          </a:bodyPr>
          <a:lstStyle/>
          <a:p>
            <a:r>
              <a:rPr lang="en-US" dirty="0" smtClean="0"/>
              <a:t>Sacrifice Imitated Battle</a:t>
            </a:r>
            <a:endParaRPr lang="en-US" dirty="0"/>
          </a:p>
        </p:txBody>
      </p:sp>
      <p:sp>
        <p:nvSpPr>
          <p:cNvPr id="3" name="Content Placeholder 2"/>
          <p:cNvSpPr>
            <a:spLocks noGrp="1"/>
          </p:cNvSpPr>
          <p:nvPr>
            <p:ph idx="1"/>
          </p:nvPr>
        </p:nvSpPr>
        <p:spPr>
          <a:xfrm>
            <a:off x="228600" y="1447800"/>
            <a:ext cx="4343400" cy="5791200"/>
          </a:xfrm>
        </p:spPr>
        <p:txBody>
          <a:bodyPr>
            <a:normAutofit/>
          </a:bodyPr>
          <a:lstStyle/>
          <a:p>
            <a:r>
              <a:rPr lang="en-US" dirty="0" smtClean="0"/>
              <a:t>The battleground was a way of worshipping, so worshipping imitated the battleground</a:t>
            </a:r>
          </a:p>
          <a:p>
            <a:r>
              <a:rPr lang="en-US" dirty="0" smtClean="0"/>
              <a:t>Captives were required to engage in a fake battle, stabbed, heart and limbs removed. Warrior and nobles would eat parts of the body</a:t>
            </a:r>
          </a:p>
          <a:p>
            <a:endParaRPr lang="en-US" dirty="0"/>
          </a:p>
        </p:txBody>
      </p:sp>
      <p:pic>
        <p:nvPicPr>
          <p:cNvPr id="6" name="Picture 5"/>
          <p:cNvPicPr>
            <a:picLocks noChangeAspect="1"/>
          </p:cNvPicPr>
          <p:nvPr/>
        </p:nvPicPr>
        <p:blipFill>
          <a:blip r:embed="rId3"/>
          <a:stretch>
            <a:fillRect/>
          </a:stretch>
        </p:blipFill>
        <p:spPr>
          <a:xfrm>
            <a:off x="4800600" y="1447800"/>
            <a:ext cx="4038600" cy="432937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Paradigms </a:t>
            </a:r>
            <a:endParaRPr lang="en-US" dirty="0"/>
          </a:p>
        </p:txBody>
      </p:sp>
      <p:sp>
        <p:nvSpPr>
          <p:cNvPr id="3" name="Content Placeholder 2"/>
          <p:cNvSpPr>
            <a:spLocks noGrp="1"/>
          </p:cNvSpPr>
          <p:nvPr>
            <p:ph idx="1"/>
          </p:nvPr>
        </p:nvSpPr>
        <p:spPr/>
        <p:txBody>
          <a:bodyPr/>
          <a:lstStyle/>
          <a:p>
            <a:pPr>
              <a:buNone/>
            </a:pPr>
            <a:r>
              <a:rPr lang="en-US" dirty="0" smtClean="0"/>
              <a:t>Paradigm= A framework or a group that theories that help us understand Society and the way the world works. </a:t>
            </a:r>
          </a:p>
          <a:p>
            <a:pPr>
              <a:buNone/>
            </a:pPr>
            <a:endParaRPr lang="en-US" dirty="0" smtClean="0"/>
          </a:p>
          <a:p>
            <a:pPr>
              <a:buNone/>
            </a:pPr>
            <a:r>
              <a:rPr lang="en-US" dirty="0" smtClean="0"/>
              <a:t>Aztec= The War Paradigm</a:t>
            </a:r>
          </a:p>
          <a:p>
            <a:pPr>
              <a:buNone/>
            </a:pPr>
            <a:endParaRPr lang="en-US" dirty="0" smtClean="0"/>
          </a:p>
          <a:p>
            <a:pPr>
              <a:buNone/>
            </a:pPr>
            <a:endParaRPr lang="en-US" dirty="0" smtClean="0"/>
          </a:p>
          <a:p>
            <a:pPr>
              <a:buNone/>
            </a:pPr>
            <a:r>
              <a:rPr lang="en-US" dirty="0" smtClean="0"/>
              <a:t>American Society= What is our paradigm?</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304800"/>
            <a:ext cx="2895600" cy="1325562"/>
          </a:xfrm>
        </p:spPr>
        <p:txBody>
          <a:bodyPr/>
          <a:lstStyle/>
          <a:p>
            <a:r>
              <a:rPr lang="en-US" dirty="0" smtClean="0"/>
              <a:t>Life = War</a:t>
            </a:r>
            <a:endParaRPr lang="en-US" dirty="0"/>
          </a:p>
        </p:txBody>
      </p:sp>
      <p:sp>
        <p:nvSpPr>
          <p:cNvPr id="3" name="Content Placeholder 2"/>
          <p:cNvSpPr>
            <a:spLocks noGrp="1"/>
          </p:cNvSpPr>
          <p:nvPr>
            <p:ph idx="1"/>
          </p:nvPr>
        </p:nvSpPr>
        <p:spPr>
          <a:xfrm>
            <a:off x="4953000" y="1905000"/>
            <a:ext cx="3352800" cy="5715000"/>
          </a:xfrm>
        </p:spPr>
        <p:txBody>
          <a:bodyPr>
            <a:normAutofit/>
          </a:bodyPr>
          <a:lstStyle/>
          <a:p>
            <a:r>
              <a:rPr lang="en-US" dirty="0" smtClean="0"/>
              <a:t>Women went to war when giving birth. Childbirth was considered their battleground.</a:t>
            </a:r>
          </a:p>
          <a:p>
            <a:endParaRPr lang="en-US" dirty="0" smtClean="0"/>
          </a:p>
          <a:p>
            <a:r>
              <a:rPr lang="en-US" dirty="0" smtClean="0"/>
              <a:t>Women also went to war with dirt in their houses</a:t>
            </a:r>
          </a:p>
          <a:p>
            <a:endParaRPr lang="en-US" dirty="0"/>
          </a:p>
        </p:txBody>
      </p:sp>
      <p:pic>
        <p:nvPicPr>
          <p:cNvPr id="4" name="Picture 3"/>
          <p:cNvPicPr>
            <a:picLocks noChangeAspect="1"/>
          </p:cNvPicPr>
          <p:nvPr/>
        </p:nvPicPr>
        <p:blipFill>
          <a:blip r:embed="rId3"/>
          <a:stretch>
            <a:fillRect/>
          </a:stretch>
        </p:blipFill>
        <p:spPr>
          <a:xfrm>
            <a:off x="-304800" y="-2503068"/>
            <a:ext cx="5257800" cy="936106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83"/>
            <a:ext cx="8229600" cy="1600200"/>
          </a:xfrm>
        </p:spPr>
        <p:txBody>
          <a:bodyPr/>
          <a:lstStyle/>
          <a:p>
            <a:r>
              <a:rPr lang="en-US" dirty="0" smtClean="0"/>
              <a:t>The Spanish Conquistadors</a:t>
            </a:r>
            <a:endParaRPr lang="en-US" dirty="0"/>
          </a:p>
        </p:txBody>
      </p:sp>
      <p:sp>
        <p:nvSpPr>
          <p:cNvPr id="3" name="Content Placeholder 2"/>
          <p:cNvSpPr>
            <a:spLocks noGrp="1"/>
          </p:cNvSpPr>
          <p:nvPr>
            <p:ph idx="1"/>
          </p:nvPr>
        </p:nvSpPr>
        <p:spPr>
          <a:xfrm>
            <a:off x="304800" y="1447800"/>
            <a:ext cx="8610599" cy="2362200"/>
          </a:xfrm>
        </p:spPr>
        <p:txBody>
          <a:bodyPr/>
          <a:lstStyle/>
          <a:p>
            <a:r>
              <a:rPr lang="en-US" dirty="0" smtClean="0"/>
              <a:t>An Explorer from Spain that wanted to discover and conquer parts of the New World</a:t>
            </a:r>
          </a:p>
          <a:p>
            <a:r>
              <a:rPr lang="en-US" dirty="0" err="1" smtClean="0"/>
              <a:t>Hernan</a:t>
            </a:r>
            <a:r>
              <a:rPr lang="en-US" dirty="0" smtClean="0"/>
              <a:t> Cortes: Expedition into Mexico</a:t>
            </a:r>
          </a:p>
          <a:p>
            <a:endParaRPr lang="en-US" dirty="0"/>
          </a:p>
        </p:txBody>
      </p:sp>
      <p:pic>
        <p:nvPicPr>
          <p:cNvPr id="4" name="Picture 3"/>
          <p:cNvPicPr>
            <a:picLocks noChangeAspect="1"/>
          </p:cNvPicPr>
          <p:nvPr/>
        </p:nvPicPr>
        <p:blipFill>
          <a:blip r:embed="rId2"/>
          <a:stretch>
            <a:fillRect/>
          </a:stretch>
        </p:blipFill>
        <p:spPr>
          <a:xfrm>
            <a:off x="762000" y="2971311"/>
            <a:ext cx="2946400" cy="3428023"/>
          </a:xfrm>
          <a:prstGeom prst="rect">
            <a:avLst/>
          </a:prstGeom>
        </p:spPr>
      </p:pic>
      <p:sp>
        <p:nvSpPr>
          <p:cNvPr id="5" name="Content Placeholder 2"/>
          <p:cNvSpPr txBox="1">
            <a:spLocks/>
          </p:cNvSpPr>
          <p:nvPr/>
        </p:nvSpPr>
        <p:spPr>
          <a:xfrm>
            <a:off x="4079111" y="2818423"/>
            <a:ext cx="4800599" cy="3733800"/>
          </a:xfrm>
          <a:prstGeom prst="rect">
            <a:avLst/>
          </a:prstGeom>
        </p:spPr>
        <p:txBody>
          <a:bodyPr vert="horz" lIns="91440" tIns="45720" rIns="91440" bIns="45720" rtlCol="0">
            <a:normAutofit/>
          </a:bodyPr>
          <a:lstStyle/>
          <a:p>
            <a:pPr marL="463550" marR="0" lvl="0" indent="-463550" algn="l" defTabSz="914400" rtl="0" eaLnBrk="1" fontAlgn="auto" latinLnBrk="0" hangingPunct="1">
              <a:lnSpc>
                <a:spcPct val="100000"/>
              </a:lnSpc>
              <a:spcBef>
                <a:spcPts val="2000"/>
              </a:spcBef>
              <a:spcAft>
                <a:spcPts val="0"/>
              </a:spcAft>
              <a:buClrTx/>
              <a:buSzPct val="90000"/>
              <a:buFontTx/>
              <a:buBlip>
                <a:blip r:embed="rId3"/>
              </a:buBlip>
              <a:tabLst/>
              <a:defRPr/>
            </a:pPr>
            <a:r>
              <a:rPr lang="en-US" sz="2400" dirty="0" smtClean="0"/>
              <a:t>Arrived in the outskirts of the Aztec Empire</a:t>
            </a:r>
          </a:p>
          <a:p>
            <a:pPr marL="463550" marR="0" lvl="0" indent="-463550" algn="l" defTabSz="914400" rtl="0" eaLnBrk="1" fontAlgn="auto" latinLnBrk="0" hangingPunct="1">
              <a:lnSpc>
                <a:spcPct val="100000"/>
              </a:lnSpc>
              <a:spcBef>
                <a:spcPts val="2000"/>
              </a:spcBef>
              <a:spcAft>
                <a:spcPts val="0"/>
              </a:spcAft>
              <a:buClrTx/>
              <a:buSzPct val="90000"/>
              <a:buFontTx/>
              <a:buBlip>
                <a:blip r:embed="rId3"/>
              </a:buBlip>
              <a:tabLst/>
              <a:defRPr/>
            </a:pPr>
            <a:r>
              <a:rPr lang="en-US" sz="2400" dirty="0" smtClean="0"/>
              <a:t>Gained allies with certain tribes</a:t>
            </a:r>
          </a:p>
          <a:p>
            <a:pPr marL="463550" marR="0" lvl="0" indent="-463550" algn="l" defTabSz="914400" rtl="0" eaLnBrk="1" fontAlgn="auto" latinLnBrk="0" hangingPunct="1">
              <a:lnSpc>
                <a:spcPct val="100000"/>
              </a:lnSpc>
              <a:spcBef>
                <a:spcPts val="2000"/>
              </a:spcBef>
              <a:spcAft>
                <a:spcPts val="0"/>
              </a:spcAft>
              <a:buClrTx/>
              <a:buSzPct val="90000"/>
              <a:buFontTx/>
              <a:buBlip>
                <a:blip r:embed="rId3"/>
              </a:buBlip>
              <a:tabLst/>
              <a:defRPr/>
            </a:pPr>
            <a:r>
              <a:rPr lang="en-US" sz="2400" noProof="0" dirty="0" smtClean="0"/>
              <a:t>Defeated the Aztec Emperor Montezuma </a:t>
            </a:r>
          </a:p>
          <a:p>
            <a:pPr marL="463550" marR="0" lvl="0" indent="-463550" algn="l" defTabSz="914400" rtl="0" eaLnBrk="1" fontAlgn="auto" latinLnBrk="0" hangingPunct="1">
              <a:lnSpc>
                <a:spcPct val="100000"/>
              </a:lnSpc>
              <a:spcBef>
                <a:spcPts val="2000"/>
              </a:spcBef>
              <a:spcAft>
                <a:spcPts val="0"/>
              </a:spcAft>
              <a:buClrTx/>
              <a:buSzPct val="90000"/>
              <a:buFontTx/>
              <a:buBlip>
                <a:blip r:embed="rId3"/>
              </a:buBlip>
              <a:tabLst/>
              <a:defRPr/>
            </a:pPr>
            <a:r>
              <a:rPr lang="en-US" sz="2400" noProof="0" dirty="0" smtClean="0"/>
              <a:t>Colony of New Spain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63550" marR="0" lvl="0" indent="-463550" algn="l" defTabSz="914400" rtl="0" eaLnBrk="1" fontAlgn="auto" latinLnBrk="0" hangingPunct="1">
              <a:lnSpc>
                <a:spcPct val="100000"/>
              </a:lnSpc>
              <a:spcBef>
                <a:spcPts val="2000"/>
              </a:spcBef>
              <a:spcAft>
                <a:spcPts val="0"/>
              </a:spcAft>
              <a:buClrTx/>
              <a:buSzPct val="90000"/>
              <a:buFontTx/>
              <a:buBlip>
                <a:blip r:embed="rId3"/>
              </a:buBlip>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77060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BATTLE CHOLCULA</a:t>
            </a:r>
            <a:endParaRPr lang="en-US" dirty="0"/>
          </a:p>
        </p:txBody>
      </p:sp>
      <p:sp>
        <p:nvSpPr>
          <p:cNvPr id="3" name="Title 2"/>
          <p:cNvSpPr>
            <a:spLocks noGrp="1"/>
          </p:cNvSpPr>
          <p:nvPr>
            <p:ph type="ctrTitle"/>
          </p:nvPr>
        </p:nvSpPr>
        <p:spPr/>
        <p:txBody>
          <a:bodyPr/>
          <a:lstStyle/>
          <a:p>
            <a:r>
              <a:rPr lang="en-US" dirty="0" smtClean="0"/>
              <a:t>BATTLE OF CHOLULA </a:t>
            </a:r>
            <a:endParaRPr lang="en-US" dirty="0"/>
          </a:p>
        </p:txBody>
      </p:sp>
      <p:sp>
        <p:nvSpPr>
          <p:cNvPr id="4" name="Subtitle 3"/>
          <p:cNvSpPr>
            <a:spLocks noGrp="1"/>
          </p:cNvSpPr>
          <p:nvPr>
            <p:ph type="subTitle" idx="1"/>
          </p:nvPr>
        </p:nvSpPr>
        <p:spPr/>
        <p:txBody>
          <a:bodyPr/>
          <a:lstStyle/>
          <a:p>
            <a:r>
              <a:rPr lang="en-US" dirty="0" smtClean="0"/>
              <a:t>PRIMARY SOURCE ACTIVITY</a:t>
            </a:r>
            <a:endParaRPr lang="en-US" dirty="0"/>
          </a:p>
        </p:txBody>
      </p:sp>
    </p:spTree>
    <p:extLst>
      <p:ext uri="{BB962C8B-B14F-4D97-AF65-F5344CB8AC3E}">
        <p14:creationId xmlns:p14="http://schemas.microsoft.com/office/powerpoint/2010/main" val="658044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Development of the Black </a:t>
            </a:r>
            <a:r>
              <a:rPr lang="en-US" dirty="0" smtClean="0"/>
              <a:t>Legend</a:t>
            </a:r>
            <a:endParaRPr lang="en-US" dirty="0"/>
          </a:p>
        </p:txBody>
      </p:sp>
      <p:pic>
        <p:nvPicPr>
          <p:cNvPr id="1026" name="Picture 2" descr="http://www.henriiv.culture.fr/medias/communs/images/grand_format/1/402_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286000"/>
            <a:ext cx="4914900" cy="393382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57200" y="1600200"/>
            <a:ext cx="8229600" cy="4525963"/>
          </a:xfrm>
        </p:spPr>
        <p:txBody>
          <a:bodyPr/>
          <a:lstStyle/>
          <a:p>
            <a:r>
              <a:rPr lang="en-US" dirty="0" smtClean="0"/>
              <a:t>Understanding the Context of 17</a:t>
            </a:r>
            <a:r>
              <a:rPr lang="en-US" baseline="30000" dirty="0" smtClean="0"/>
              <a:t>th</a:t>
            </a:r>
            <a:r>
              <a:rPr lang="en-US" dirty="0" smtClean="0"/>
              <a:t> Century Europe</a:t>
            </a:r>
          </a:p>
        </p:txBody>
      </p:sp>
    </p:spTree>
    <p:extLst>
      <p:ext uri="{BB962C8B-B14F-4D97-AF65-F5344CB8AC3E}">
        <p14:creationId xmlns:p14="http://schemas.microsoft.com/office/powerpoint/2010/main" val="4249019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Development of the Black Legend</a:t>
            </a:r>
            <a:endParaRPr lang="en-US" dirty="0"/>
          </a:p>
        </p:txBody>
      </p:sp>
      <p:sp>
        <p:nvSpPr>
          <p:cNvPr id="3" name="Content Placeholder 2"/>
          <p:cNvSpPr>
            <a:spLocks noGrp="1"/>
          </p:cNvSpPr>
          <p:nvPr>
            <p:ph idx="1"/>
          </p:nvPr>
        </p:nvSpPr>
        <p:spPr>
          <a:xfrm>
            <a:off x="457200" y="1600200"/>
            <a:ext cx="6019800" cy="4525963"/>
          </a:xfrm>
        </p:spPr>
        <p:txBody>
          <a:bodyPr/>
          <a:lstStyle/>
          <a:p>
            <a:r>
              <a:rPr lang="en-US" dirty="0" err="1" smtClean="0"/>
              <a:t>Bartolome</a:t>
            </a:r>
            <a:r>
              <a:rPr lang="en-US" dirty="0" smtClean="0"/>
              <a:t> De Las Casas- Spanish land/slave owner in the island of Hispaniola</a:t>
            </a:r>
          </a:p>
          <a:p>
            <a:r>
              <a:rPr lang="en-US" dirty="0" smtClean="0"/>
              <a:t>Became a friar in the Dominican order</a:t>
            </a:r>
          </a:p>
          <a:p>
            <a:r>
              <a:rPr lang="en-US" dirty="0" smtClean="0"/>
              <a:t>Witnessed the atrocities committed by the Spanish on the peoples of the Americas.</a:t>
            </a:r>
          </a:p>
          <a:p>
            <a:endParaRPr lang="en-US" dirty="0" smtClean="0"/>
          </a:p>
          <a:p>
            <a:r>
              <a:rPr lang="en-US" dirty="0" smtClean="0"/>
              <a:t>Wrote </a:t>
            </a:r>
            <a:r>
              <a:rPr lang="en-US" i="1" dirty="0" smtClean="0"/>
              <a:t>A Brief Account of the Devastation of the Indies. </a:t>
            </a:r>
          </a:p>
          <a:p>
            <a:endParaRPr lang="en-US" dirty="0"/>
          </a:p>
          <a:p>
            <a:endParaRPr lang="en-US" dirty="0"/>
          </a:p>
        </p:txBody>
      </p:sp>
      <p:pic>
        <p:nvPicPr>
          <p:cNvPr id="2050" name="Picture 2" descr="http://www.latinamericanstudies.org/colonial/las-casa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303827"/>
            <a:ext cx="1875671" cy="21542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9452" y="3434617"/>
            <a:ext cx="2500410"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8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Black Legend In Europe</a:t>
            </a:r>
            <a:endParaRPr lang="en-US" dirty="0"/>
          </a:p>
        </p:txBody>
      </p:sp>
      <p:sp>
        <p:nvSpPr>
          <p:cNvPr id="3" name="Content Placeholder 2"/>
          <p:cNvSpPr>
            <a:spLocks noGrp="1"/>
          </p:cNvSpPr>
          <p:nvPr>
            <p:ph idx="1"/>
          </p:nvPr>
        </p:nvSpPr>
        <p:spPr/>
        <p:txBody>
          <a:bodyPr/>
          <a:lstStyle/>
          <a:p>
            <a:r>
              <a:rPr lang="en-US" dirty="0" smtClean="0"/>
              <a:t>Story spread quickly in Northern Europe</a:t>
            </a:r>
          </a:p>
          <a:p>
            <a:endParaRPr lang="en-US" dirty="0"/>
          </a:p>
          <a:p>
            <a:r>
              <a:rPr lang="en-US" dirty="0" smtClean="0"/>
              <a:t>Why might the English Crown use it to convince </a:t>
            </a:r>
            <a:r>
              <a:rPr lang="en-US" dirty="0"/>
              <a:t>E</a:t>
            </a:r>
            <a:r>
              <a:rPr lang="en-US" dirty="0" smtClean="0"/>
              <a:t>nglishman to colonize North America?</a:t>
            </a:r>
          </a:p>
          <a:p>
            <a:endParaRPr lang="en-US" dirty="0"/>
          </a:p>
          <a:p>
            <a:endParaRPr lang="en-US" dirty="0" smtClean="0"/>
          </a:p>
          <a:p>
            <a:r>
              <a:rPr lang="en-US" dirty="0" smtClean="0"/>
              <a:t>Black Legend continued with the stories of Cortez and the Aztecs….</a:t>
            </a:r>
            <a:endParaRPr lang="en-US" dirty="0"/>
          </a:p>
        </p:txBody>
      </p:sp>
    </p:spTree>
    <p:extLst>
      <p:ext uri="{BB962C8B-B14F-4D97-AF65-F5344CB8AC3E}">
        <p14:creationId xmlns:p14="http://schemas.microsoft.com/office/powerpoint/2010/main" val="40276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600200"/>
          </a:xfrm>
        </p:spPr>
        <p:txBody>
          <a:bodyPr/>
          <a:lstStyle/>
          <a:p>
            <a:r>
              <a:rPr lang="en-US" sz="4000" dirty="0" smtClean="0"/>
              <a:t>Goals for today</a:t>
            </a:r>
            <a:endParaRPr lang="en-US" sz="4000" dirty="0"/>
          </a:p>
        </p:txBody>
      </p:sp>
      <p:sp>
        <p:nvSpPr>
          <p:cNvPr id="3" name="Content Placeholder 2"/>
          <p:cNvSpPr>
            <a:spLocks noGrp="1"/>
          </p:cNvSpPr>
          <p:nvPr>
            <p:ph idx="1"/>
          </p:nvPr>
        </p:nvSpPr>
        <p:spPr>
          <a:xfrm>
            <a:off x="152400" y="609600"/>
            <a:ext cx="8991600" cy="5516563"/>
          </a:xfrm>
        </p:spPr>
        <p:txBody>
          <a:bodyPr>
            <a:normAutofit/>
          </a:bodyPr>
          <a:lstStyle/>
          <a:p>
            <a:r>
              <a:rPr lang="en-US" dirty="0" smtClean="0"/>
              <a:t>Continuing with European/Native American Clash of cultures</a:t>
            </a:r>
          </a:p>
          <a:p>
            <a:endParaRPr lang="en-US" dirty="0" smtClean="0"/>
          </a:p>
          <a:p>
            <a:r>
              <a:rPr lang="en-US" dirty="0" smtClean="0"/>
              <a:t>“The epidemic (of smallpox)decimated the Aztec Population and made it possible to triumph in their (Cortes and his men) second attempt at conquest.”</a:t>
            </a:r>
          </a:p>
          <a:p>
            <a:pPr lvl="1"/>
            <a:r>
              <a:rPr lang="en-US" dirty="0" smtClean="0"/>
              <a:t>Oversimplification of the Spanish conquest of Mexico</a:t>
            </a:r>
          </a:p>
          <a:p>
            <a:pPr lvl="1"/>
            <a:r>
              <a:rPr lang="en-US" dirty="0" smtClean="0"/>
              <a:t>More than the two ‘great’ men in the conflict: Montezuma and Cortes</a:t>
            </a:r>
          </a:p>
          <a:p>
            <a:pPr lvl="1"/>
            <a:endParaRPr lang="en-US" dirty="0" smtClean="0"/>
          </a:p>
          <a:p>
            <a:pPr lvl="1"/>
            <a:endParaRPr lang="en-US" dirty="0" smtClean="0"/>
          </a:p>
          <a:p>
            <a:endParaRPr lang="en-US" dirty="0" smtClean="0"/>
          </a:p>
          <a:p>
            <a:r>
              <a:rPr lang="en-US" dirty="0" smtClean="0"/>
              <a:t>How do we create a larger, more inclusive narrative of the European Conquest of the Americas?</a:t>
            </a:r>
          </a:p>
          <a:p>
            <a:pPr lvl="1"/>
            <a:r>
              <a:rPr lang="en-US" dirty="0" smtClean="0"/>
              <a:t>Go to the primary sources</a:t>
            </a:r>
            <a:endParaRPr lang="en-US" dirty="0" smtClean="0"/>
          </a:p>
          <a:p>
            <a:pPr lvl="1"/>
            <a:r>
              <a:rPr lang="en-US" dirty="0" smtClean="0"/>
              <a:t>FIRST </a:t>
            </a:r>
            <a:r>
              <a:rPr lang="en-US" dirty="0" smtClean="0"/>
              <a:t>WRITING ASSIGNMENT! </a:t>
            </a:r>
          </a:p>
        </p:txBody>
      </p:sp>
    </p:spTree>
    <p:extLst>
      <p:ext uri="{BB962C8B-B14F-4D97-AF65-F5344CB8AC3E}">
        <p14:creationId xmlns:p14="http://schemas.microsoft.com/office/powerpoint/2010/main" val="353147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62" y="457200"/>
            <a:ext cx="8680638" cy="5486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239000" cy="1143000"/>
          </a:xfrm>
        </p:spPr>
        <p:txBody>
          <a:bodyPr/>
          <a:lstStyle/>
          <a:p>
            <a:r>
              <a:rPr lang="en-US" dirty="0" smtClean="0"/>
              <a:t>Aztec Empire </a:t>
            </a:r>
            <a:endParaRPr lang="en-US" dirty="0"/>
          </a:p>
        </p:txBody>
      </p:sp>
      <p:sp>
        <p:nvSpPr>
          <p:cNvPr id="3" name="Content Placeholder 2"/>
          <p:cNvSpPr>
            <a:spLocks noGrp="1"/>
          </p:cNvSpPr>
          <p:nvPr>
            <p:ph idx="1"/>
          </p:nvPr>
        </p:nvSpPr>
        <p:spPr>
          <a:xfrm>
            <a:off x="304800" y="838200"/>
            <a:ext cx="8001000" cy="6019800"/>
          </a:xfrm>
        </p:spPr>
        <p:txBody>
          <a:bodyPr>
            <a:normAutofit/>
          </a:bodyPr>
          <a:lstStyle/>
          <a:p>
            <a:r>
              <a:rPr lang="en-US" dirty="0" smtClean="0"/>
              <a:t>Aztecs were the last tribe in to arrive in the area (1200 BCE), </a:t>
            </a:r>
          </a:p>
          <a:p>
            <a:r>
              <a:rPr lang="en-US" dirty="0" smtClean="0"/>
              <a:t>forced to live in the swamp (Lake </a:t>
            </a:r>
            <a:r>
              <a:rPr lang="en-US" dirty="0" err="1" smtClean="0"/>
              <a:t>Texcoco</a:t>
            </a:r>
            <a:r>
              <a:rPr lang="en-US" dirty="0" smtClean="0"/>
              <a:t>)</a:t>
            </a:r>
          </a:p>
          <a:p>
            <a:r>
              <a:rPr lang="en-US" dirty="0" smtClean="0"/>
              <a:t>Started as Mercenaries fro the bigger tribes. Conquered Mexico in 1400 </a:t>
            </a:r>
          </a:p>
          <a:p>
            <a:endParaRPr lang="en-US" dirty="0" smtClean="0"/>
          </a:p>
        </p:txBody>
      </p:sp>
      <p:pic>
        <p:nvPicPr>
          <p:cNvPr id="4" name="Picture 3"/>
          <p:cNvPicPr>
            <a:picLocks noChangeAspect="1"/>
          </p:cNvPicPr>
          <p:nvPr/>
        </p:nvPicPr>
        <p:blipFill>
          <a:blip r:embed="rId3"/>
          <a:stretch>
            <a:fillRect/>
          </a:stretch>
        </p:blipFill>
        <p:spPr>
          <a:xfrm>
            <a:off x="1828800" y="3162300"/>
            <a:ext cx="4495800" cy="3695700"/>
          </a:xfrm>
          <a:prstGeom prst="rect">
            <a:avLst/>
          </a:prstGeom>
        </p:spPr>
      </p:pic>
    </p:spTree>
    <p:extLst>
      <p:ext uri="{BB962C8B-B14F-4D97-AF65-F5344CB8AC3E}">
        <p14:creationId xmlns:p14="http://schemas.microsoft.com/office/powerpoint/2010/main" val="3438179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Aztec City: Tenochtitlan </a:t>
            </a:r>
            <a:endParaRPr lang="en-US" dirty="0"/>
          </a:p>
        </p:txBody>
      </p:sp>
      <p:sp>
        <p:nvSpPr>
          <p:cNvPr id="3" name="Content Placeholder 2"/>
          <p:cNvSpPr>
            <a:spLocks noGrp="1"/>
          </p:cNvSpPr>
          <p:nvPr>
            <p:ph idx="1"/>
          </p:nvPr>
        </p:nvSpPr>
        <p:spPr>
          <a:xfrm>
            <a:off x="685800" y="1459369"/>
            <a:ext cx="7848600" cy="5553384"/>
          </a:xfrm>
        </p:spPr>
        <p:txBody>
          <a:bodyPr>
            <a:normAutofit/>
          </a:bodyPr>
          <a:lstStyle/>
          <a:p>
            <a:r>
              <a:rPr lang="en-US" dirty="0" smtClean="0"/>
              <a:t>An island city</a:t>
            </a:r>
          </a:p>
          <a:p>
            <a:r>
              <a:rPr lang="en-US" dirty="0" smtClean="0"/>
              <a:t> Canals were used as streets and people traveled everywhere by canoe</a:t>
            </a:r>
          </a:p>
          <a:p>
            <a:r>
              <a:rPr lang="en-US" dirty="0" smtClean="0"/>
              <a:t>Grid city</a:t>
            </a:r>
          </a:p>
          <a:p>
            <a:endParaRPr lang="en-US" dirty="0" smtClean="0"/>
          </a:p>
          <a:p>
            <a:pPr marL="0" indent="0">
              <a:buNone/>
            </a:pPr>
            <a:endParaRPr lang="en-US" dirty="0" smtClean="0"/>
          </a:p>
          <a:p>
            <a:r>
              <a:rPr lang="en-US" dirty="0" smtClean="0"/>
              <a:t>Buildings commonly found: </a:t>
            </a:r>
          </a:p>
          <a:p>
            <a:pPr lvl="1"/>
            <a:r>
              <a:rPr lang="en-US" dirty="0"/>
              <a:t>G</a:t>
            </a:r>
            <a:r>
              <a:rPr lang="en-US" dirty="0" smtClean="0"/>
              <a:t>ardens, Fountains </a:t>
            </a:r>
          </a:p>
          <a:p>
            <a:pPr lvl="1"/>
            <a:r>
              <a:rPr lang="en-US" dirty="0"/>
              <a:t>T</a:t>
            </a:r>
            <a:r>
              <a:rPr lang="en-US" dirty="0" smtClean="0"/>
              <a:t>he </a:t>
            </a:r>
            <a:r>
              <a:rPr lang="en-US" dirty="0"/>
              <a:t>R</a:t>
            </a:r>
            <a:r>
              <a:rPr lang="en-US" dirty="0" smtClean="0"/>
              <a:t>oyal Zoo</a:t>
            </a:r>
          </a:p>
          <a:p>
            <a:pPr lvl="1"/>
            <a:r>
              <a:rPr lang="en-US" dirty="0"/>
              <a:t>A</a:t>
            </a:r>
            <a:r>
              <a:rPr lang="en-US" dirty="0" smtClean="0"/>
              <a:t> market that could hold 25,000 </a:t>
            </a:r>
            <a:endParaRPr lang="en-US" dirty="0" smtClean="0"/>
          </a:p>
          <a:p>
            <a:pPr lvl="1"/>
            <a:r>
              <a:rPr lang="en-US" dirty="0" smtClean="0"/>
              <a:t>Medical system</a:t>
            </a:r>
          </a:p>
          <a:p>
            <a:pPr lvl="1"/>
            <a:r>
              <a:rPr lang="en-US" dirty="0" smtClean="0"/>
              <a:t>Mandatory schooling for all male children</a:t>
            </a:r>
            <a:endParaRPr lang="en-US" dirty="0" smtClean="0"/>
          </a:p>
          <a:p>
            <a:pPr marL="0" indent="0">
              <a:buNone/>
            </a:pP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438399"/>
            <a:ext cx="2653338" cy="2376123"/>
          </a:xfrm>
          <a:prstGeom prst="rect">
            <a:avLst/>
          </a:prstGeom>
        </p:spPr>
      </p:pic>
    </p:spTree>
    <p:extLst>
      <p:ext uri="{BB962C8B-B14F-4D97-AF65-F5344CB8AC3E}">
        <p14:creationId xmlns:p14="http://schemas.microsoft.com/office/powerpoint/2010/main" val="2810590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3581400"/>
            <a:ext cx="7772400" cy="2667000"/>
          </a:xfrm>
        </p:spPr>
        <p:txBody>
          <a:bodyPr>
            <a:normAutofit fontScale="85000" lnSpcReduction="10000"/>
          </a:bodyPr>
          <a:lstStyle/>
          <a:p>
            <a:r>
              <a:rPr lang="en-US" dirty="0" smtClean="0"/>
              <a:t>And since we saw so many inhabited cities and towns on the water, and on solid ground other large towns, and that causeway so straight and leveled that went to Mexico-Tenochtitlan, we were wonder-stricken, and we said to each other that it all seemed like the enchantment tales of the Amadís book, for the great towers and </a:t>
            </a:r>
            <a:r>
              <a:rPr lang="en-US" i="1" dirty="0" err="1" smtClean="0"/>
              <a:t>cúes</a:t>
            </a:r>
            <a:r>
              <a:rPr lang="en-US" dirty="0" smtClean="0"/>
              <a:t> [temples] and edifices, that they have inside the water, and all of them the product of masonry work, and still some of our soldiers said if all of what they saw was dreamlike.</a:t>
            </a:r>
            <a:endParaRPr lang="en-US" dirty="0"/>
          </a:p>
        </p:txBody>
      </p:sp>
      <p:pic>
        <p:nvPicPr>
          <p:cNvPr id="4" name="Picture 3"/>
          <p:cNvPicPr>
            <a:picLocks noChangeAspect="1"/>
          </p:cNvPicPr>
          <p:nvPr/>
        </p:nvPicPr>
        <p:blipFill>
          <a:blip r:embed="rId3"/>
          <a:stretch>
            <a:fillRect/>
          </a:stretch>
        </p:blipFill>
        <p:spPr>
          <a:xfrm>
            <a:off x="2057400" y="-296119"/>
            <a:ext cx="5029200" cy="378773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1692</TotalTime>
  <Words>1141</Words>
  <Application>Microsoft Office PowerPoint</Application>
  <PresentationFormat>On-screen Show (4:3)</PresentationFormat>
  <Paragraphs>129</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Executive</vt:lpstr>
      <vt:lpstr>Aztecs (The Mexica) </vt:lpstr>
      <vt:lpstr>The Development of the Black Legend</vt:lpstr>
      <vt:lpstr>The Development of the Black Legend</vt:lpstr>
      <vt:lpstr>The Black Legend In Europe</vt:lpstr>
      <vt:lpstr>Goals for today</vt:lpstr>
      <vt:lpstr>PowerPoint Presentation</vt:lpstr>
      <vt:lpstr>Aztec Empire </vt:lpstr>
      <vt:lpstr>Aztec City: Tenochtitlan </vt:lpstr>
      <vt:lpstr>PowerPoint Presentation</vt:lpstr>
      <vt:lpstr>Aztec Religion </vt:lpstr>
      <vt:lpstr>Human Sacrifice in Aztec Society</vt:lpstr>
      <vt:lpstr>Traditional Theory: Political Theatre </vt:lpstr>
      <vt:lpstr>New Theory: War Paradigm </vt:lpstr>
      <vt:lpstr>War DEFINED Aztec Life</vt:lpstr>
      <vt:lpstr>Sacrifice Imitated Battle</vt:lpstr>
      <vt:lpstr>Paradigms </vt:lpstr>
      <vt:lpstr>Life = War</vt:lpstr>
      <vt:lpstr>The Spanish Conquistadors</vt:lpstr>
      <vt:lpstr>BATTLE OF CHOLULA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Aztecs</dc:title>
  <dc:creator>Aruna Arjunan</dc:creator>
  <cp:lastModifiedBy>operator</cp:lastModifiedBy>
  <cp:revision>28</cp:revision>
  <dcterms:created xsi:type="dcterms:W3CDTF">2012-12-03T11:18:04Z</dcterms:created>
  <dcterms:modified xsi:type="dcterms:W3CDTF">2013-09-06T12:44:29Z</dcterms:modified>
</cp:coreProperties>
</file>