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4" r:id="rId2"/>
    <p:sldId id="260" r:id="rId3"/>
    <p:sldId id="265" r:id="rId4"/>
    <p:sldId id="277" r:id="rId5"/>
    <p:sldId id="270" r:id="rId6"/>
    <p:sldId id="278" r:id="rId7"/>
    <p:sldId id="283" r:id="rId8"/>
    <p:sldId id="282" r:id="rId9"/>
    <p:sldId id="276" r:id="rId10"/>
    <p:sldId id="261" r:id="rId11"/>
    <p:sldId id="262" r:id="rId12"/>
    <p:sldId id="266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0C4D4-FC05-4222-98D0-9A52534235C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7692-CA7C-4155-AC9A-436E554F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9B0180-5227-4A89-88CB-E56FEFD9D546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8D2D-0C0E-40DA-AAB0-2D7E3F4B0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9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805361-34F5-4C7F-A13D-4EA0B46E11F7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10A713-0B1A-4829-82BD-4074E60F49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adlet.com/wall/hi6flxt27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6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19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828800"/>
            <a:ext cx="6773333" cy="3886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Invited to the Albany Congress and provided inspiration for the Albany Plan</a:t>
            </a:r>
          </a:p>
          <a:p>
            <a:pPr>
              <a:defRPr/>
            </a:pPr>
            <a:r>
              <a:rPr lang="en-US" dirty="0" smtClean="0"/>
              <a:t>Invited to The First Continental Congress</a:t>
            </a:r>
          </a:p>
          <a:p>
            <a:pPr lvl="1">
              <a:defRPr/>
            </a:pPr>
            <a:r>
              <a:rPr lang="en-US" dirty="0" smtClean="0"/>
              <a:t>Gave Hancock an Iroquois name</a:t>
            </a:r>
          </a:p>
          <a:p>
            <a:pPr lvl="1">
              <a:defRPr/>
            </a:pPr>
            <a:r>
              <a:rPr lang="en-US" dirty="0" smtClean="0"/>
              <a:t>Encouraged independence and suggested a peace between the English and the Iroquois</a:t>
            </a:r>
          </a:p>
          <a:p>
            <a:pPr lvl="1">
              <a:defRPr/>
            </a:pPr>
            <a:endParaRPr lang="en-US" dirty="0"/>
          </a:p>
          <a:p>
            <a:pPr marL="273050" lvl="1">
              <a:buFont typeface="Wingdings" pitchFamily="2" charset="2"/>
              <a:buChar char=""/>
              <a:defRPr/>
            </a:pPr>
            <a:r>
              <a:rPr lang="en-US" sz="2100" dirty="0" smtClean="0"/>
              <a:t>One of the many influences on the creation of the constitution</a:t>
            </a:r>
          </a:p>
          <a:p>
            <a:pPr marL="273050" lvl="1">
              <a:buFont typeface="Wingdings" pitchFamily="2" charset="2"/>
              <a:buChar char=""/>
              <a:defRPr/>
            </a:pPr>
            <a:endParaRPr lang="en-US" sz="2100" dirty="0"/>
          </a:p>
          <a:p>
            <a:pPr marL="273050" lvl="1">
              <a:buFont typeface="Wingdings" pitchFamily="2" charset="2"/>
              <a:buChar char=""/>
              <a:defRPr/>
            </a:pPr>
            <a:r>
              <a:rPr lang="en-US" sz="2100" dirty="0" smtClean="0"/>
              <a:t>Are they the oldest democracy still in existence today?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Iroquois in American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 on an Individual </a:t>
            </a:r>
            <a:r>
              <a:rPr lang="en-US" dirty="0" smtClean="0"/>
              <a:t>Level (Micro)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(Emigration, Immigration)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Pull Factor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Push Factor</a:t>
            </a:r>
          </a:p>
        </p:txBody>
      </p:sp>
    </p:spTree>
    <p:extLst>
      <p:ext uri="{BB962C8B-B14F-4D97-AF65-F5344CB8AC3E}">
        <p14:creationId xmlns:p14="http://schemas.microsoft.com/office/powerpoint/2010/main" val="5101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3446"/>
            <a:ext cx="10058400" cy="1600200"/>
          </a:xfrm>
        </p:spPr>
        <p:txBody>
          <a:bodyPr/>
          <a:lstStyle/>
          <a:p>
            <a:r>
              <a:rPr lang="en-US" dirty="0" smtClean="0"/>
              <a:t>Primary &amp; Secondary Sources for </a:t>
            </a:r>
            <a:r>
              <a:rPr lang="en-US" dirty="0" err="1" smtClean="0"/>
              <a:t>Padlet</a:t>
            </a:r>
            <a:r>
              <a:rPr lang="en-US" dirty="0" smtClean="0"/>
              <a:t> Corkboard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610600" cy="5105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/>
              <a:t>Headright</a:t>
            </a:r>
            <a:r>
              <a:rPr lang="en-US" dirty="0"/>
              <a:t> Systems</a:t>
            </a:r>
          </a:p>
          <a:p>
            <a:endParaRPr lang="en-US" dirty="0"/>
          </a:p>
          <a:p>
            <a:r>
              <a:rPr lang="en-US" dirty="0"/>
              <a:t>Salutary </a:t>
            </a:r>
            <a:r>
              <a:rPr lang="en-US" dirty="0" smtClean="0"/>
              <a:t>Neglect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John Winthrop</a:t>
            </a:r>
          </a:p>
          <a:p>
            <a:endParaRPr lang="en-US" dirty="0" smtClean="0"/>
          </a:p>
          <a:p>
            <a:r>
              <a:rPr lang="en-US" dirty="0" smtClean="0"/>
              <a:t>Richard </a:t>
            </a:r>
            <a:r>
              <a:rPr lang="en-US" dirty="0" err="1" smtClean="0"/>
              <a:t>Haklyut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English Wage Chart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Sample: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padlet.com/wall/hi6flxt27y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15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04690_m_03_0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762000" y="215390"/>
            <a:ext cx="7239000" cy="66426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1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limate4you.com/images/EffectiveWageRateSouthernEngland1480-19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936611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 to American Colonies by Alan Taylor</a:t>
            </a:r>
          </a:p>
          <a:p>
            <a:endParaRPr lang="en-US" dirty="0" smtClean="0"/>
          </a:p>
          <a:p>
            <a:r>
              <a:rPr lang="en-US" dirty="0" smtClean="0"/>
              <a:t>Practice Active reading- Highlighting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smtClean="0"/>
              <a:t>Main Terms </a:t>
            </a:r>
          </a:p>
          <a:p>
            <a:endParaRPr lang="en-US" dirty="0"/>
          </a:p>
          <a:p>
            <a:r>
              <a:rPr lang="en-US" dirty="0" smtClean="0"/>
              <a:t>2 Themes</a:t>
            </a:r>
          </a:p>
          <a:p>
            <a:endParaRPr lang="en-US" dirty="0" smtClean="0"/>
          </a:p>
          <a:p>
            <a:r>
              <a:rPr lang="en-US" dirty="0" smtClean="0"/>
              <a:t>1 Essential Question </a:t>
            </a:r>
            <a:endParaRPr lang="en-US" dirty="0"/>
          </a:p>
        </p:txBody>
      </p:sp>
      <p:pic>
        <p:nvPicPr>
          <p:cNvPr id="3074" name="Picture 2" descr="http://img1.imagesbn.com/p/9780142002100_p0_v1_s26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2971800" cy="46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1"/>
            <a:ext cx="8610600" cy="4267200"/>
          </a:xfrm>
        </p:spPr>
        <p:txBody>
          <a:bodyPr/>
          <a:lstStyle/>
          <a:p>
            <a:r>
              <a:rPr lang="en-US" dirty="0" smtClean="0"/>
              <a:t>English Migration in the America’s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6462"/>
            <a:ext cx="70104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multiple primary and secondary sources to create a larger understanding of the early Colonial American narrative</a:t>
            </a:r>
          </a:p>
          <a:p>
            <a:endParaRPr lang="en-US" dirty="0"/>
          </a:p>
          <a:p>
            <a:r>
              <a:rPr lang="en-US" dirty="0" smtClean="0"/>
              <a:t>Macro Level vs. Micro Level</a:t>
            </a:r>
          </a:p>
        </p:txBody>
      </p:sp>
    </p:spTree>
    <p:extLst>
      <p:ext uri="{BB962C8B-B14F-4D97-AF65-F5344CB8AC3E}">
        <p14:creationId xmlns:p14="http://schemas.microsoft.com/office/powerpoint/2010/main" val="14764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Incentives for Colonization on a Macro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Economic and Nationalistic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5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-381000"/>
            <a:ext cx="8229600" cy="1600200"/>
          </a:xfrm>
        </p:spPr>
        <p:txBody>
          <a:bodyPr/>
          <a:lstStyle/>
          <a:p>
            <a:r>
              <a:rPr lang="en-US" sz="4000" dirty="0" smtClean="0"/>
              <a:t>Our Economic System Today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called?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does it operate?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values does it rely on?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862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Economic Issues Faced England?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638800" cy="4876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European Wars and Competition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Spanish Empire in Full Swing (1492</a:t>
            </a:r>
            <a:r>
              <a:rPr lang="en-US" sz="2800" dirty="0" smtClean="0">
                <a:sym typeface="Wingdings" pitchFamily="2" charset="2"/>
              </a:rPr>
              <a:t>)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Gold and Silver provide power for Spain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English lack resources- trade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Early colonies are for piracy and find gold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Destruction of Spanish Armada shifts balance in favor of England (1588)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1026" name="Picture 2" descr="http://i.telegraph.co.uk/multimedia/archive/01181/arts-graphics-2007_11818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96" y="4067176"/>
            <a:ext cx="33337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Mercantilism: Main Goals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07831"/>
            <a:ext cx="7924800" cy="5715000"/>
          </a:xfrm>
        </p:spPr>
        <p:txBody>
          <a:bodyPr>
            <a:normAutofit/>
          </a:bodyPr>
          <a:lstStyle/>
          <a:p>
            <a:pPr marL="533400" indent="-533400" eaLnBrk="1" hangingPunct="1">
              <a:buFontTx/>
              <a:buNone/>
              <a:defRPr/>
            </a:pPr>
            <a:r>
              <a:rPr lang="en-US" dirty="0" smtClean="0"/>
              <a:t>	Encourage growth of native merchant ships, this included the colonial ships.</a:t>
            </a:r>
          </a:p>
          <a:p>
            <a:pPr marL="533400" indent="-533400" eaLnBrk="1" hangingPunct="1">
              <a:buFontTx/>
              <a:buAutoNum type="arabicParenR"/>
              <a:defRPr/>
            </a:pPr>
            <a:endParaRPr lang="en-US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dirty="0" smtClean="0"/>
              <a:t>	Protect English manufacturers from foreign competition.</a:t>
            </a:r>
          </a:p>
          <a:p>
            <a:pPr marL="533400" indent="-533400" eaLnBrk="1" hangingPunct="1">
              <a:buFontTx/>
              <a:buAutoNum type="arabicParenR"/>
              <a:defRPr/>
            </a:pPr>
            <a:endParaRPr lang="en-US" dirty="0" smtClean="0"/>
          </a:p>
          <a:p>
            <a:pPr marL="533400" indent="0" eaLnBrk="1" hangingPunct="1">
              <a:buFontTx/>
              <a:buNone/>
              <a:defRPr/>
            </a:pPr>
            <a:r>
              <a:rPr lang="en-US" dirty="0" smtClean="0"/>
              <a:t>Increase the wealth of a nation (i.e. accumulate as much </a:t>
            </a:r>
            <a:r>
              <a:rPr lang="en-US" u="sng" dirty="0" smtClean="0"/>
              <a:t>hard money </a:t>
            </a:r>
            <a:r>
              <a:rPr lang="en-US" dirty="0" smtClean="0"/>
              <a:t>as possible—colonial money was worthless in England; merchants wanted gold) and to become the wealthiest/most powerful nation. </a:t>
            </a:r>
          </a:p>
          <a:p>
            <a:pPr marL="533400" indent="-533400" eaLnBrk="1" hangingPunct="1">
              <a:buFontTx/>
              <a:buAutoNum type="arabicParenR"/>
              <a:defRPr/>
            </a:pPr>
            <a:endParaRPr lang="en-US" dirty="0" smtClean="0"/>
          </a:p>
          <a:p>
            <a:pPr marL="533400" indent="0">
              <a:buFontTx/>
              <a:buNone/>
              <a:defRPr/>
            </a:pPr>
            <a:r>
              <a:rPr lang="en-US" dirty="0" smtClean="0"/>
              <a:t>Become </a:t>
            </a:r>
            <a:r>
              <a:rPr lang="en-US" dirty="0" smtClean="0"/>
              <a:t>self-sufficient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20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1913"/>
            <a:ext cx="870585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83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WordArt 70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372350" cy="762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MERCANTILISM</a:t>
            </a:r>
          </a:p>
        </p:txBody>
      </p:sp>
      <p:pic>
        <p:nvPicPr>
          <p:cNvPr id="1030" name="Picture 3" descr="http://www.valeroyalathleticclub.co.uk/Great%20Britain%20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116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WordArt 69"/>
          <p:cNvSpPr>
            <a:spLocks noChangeArrowheads="1" noChangeShapeType="1" noTextEdit="1"/>
          </p:cNvSpPr>
          <p:nvPr/>
        </p:nvSpPr>
        <p:spPr bwMode="auto">
          <a:xfrm rot="5493058">
            <a:off x="6091237" y="3205163"/>
            <a:ext cx="4371975" cy="704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>
                    <a:alpha val="50195"/>
                  </a:srgbClr>
                </a:solidFill>
                <a:latin typeface="Arial Black"/>
              </a:rPr>
              <a:t>ENGLAND</a:t>
            </a:r>
          </a:p>
        </p:txBody>
      </p:sp>
      <p:pic>
        <p:nvPicPr>
          <p:cNvPr id="1032" name="Picture 5" descr="http://wwp.greenwichmeantime.com/images/usa/south-carolina.jpg"/>
          <p:cNvPicPr>
            <a:picLocks noChangeAspect="1" noChangeArrowheads="1"/>
          </p:cNvPicPr>
          <p:nvPr/>
        </p:nvPicPr>
        <p:blipFill>
          <a:blip r:embed="rId5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77958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http://wwp.greenwichmeantime.com/images/usa/massachusetts.jpg"/>
          <p:cNvPicPr>
            <a:picLocks noChangeAspect="1" noChangeArrowheads="1"/>
          </p:cNvPicPr>
          <p:nvPr/>
        </p:nvPicPr>
        <p:blipFill>
          <a:blip r:embed="rId6" cstate="print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54463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9"/>
          <p:cNvSpPr>
            <a:spLocks noChangeArrowheads="1"/>
          </p:cNvSpPr>
          <p:nvPr/>
        </p:nvSpPr>
        <p:spPr bwMode="auto">
          <a:xfrm flipH="1">
            <a:off x="3276600" y="762000"/>
            <a:ext cx="3505200" cy="914400"/>
          </a:xfrm>
          <a:prstGeom prst="leftArrow">
            <a:avLst>
              <a:gd name="adj1" fmla="val 50000"/>
              <a:gd name="adj2" fmla="val 76134"/>
            </a:avLst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AutoShape 10"/>
          <p:cNvSpPr>
            <a:spLocks noChangeArrowheads="1"/>
          </p:cNvSpPr>
          <p:nvPr/>
        </p:nvSpPr>
        <p:spPr bwMode="auto">
          <a:xfrm flipH="1">
            <a:off x="3124200" y="4800600"/>
            <a:ext cx="3505200" cy="914400"/>
          </a:xfrm>
          <a:prstGeom prst="leftArrow">
            <a:avLst>
              <a:gd name="adj1" fmla="val 50000"/>
              <a:gd name="adj2" fmla="val 76134"/>
            </a:avLst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0" y="914400"/>
            <a:ext cx="3581400" cy="2393950"/>
            <a:chOff x="48" y="480"/>
            <a:chExt cx="2256" cy="1508"/>
          </a:xfrm>
        </p:grpSpPr>
        <p:pic>
          <p:nvPicPr>
            <p:cNvPr id="1064" name="Picture 13" descr="http://www.iwokrama.org/business/images/timber.jpg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480"/>
              <a:ext cx="855" cy="534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" name="Picture 15" descr="http://www.galleries.com/minerals/elements/iron/iron.jpg"/>
            <p:cNvPicPr>
              <a:picLocks noChangeAspect="1" noChangeArrowheads="1"/>
            </p:cNvPicPr>
            <p:nvPr/>
          </p:nvPicPr>
          <p:blipFill>
            <a:blip r:embed="rId8" cstate="print">
              <a:lum bright="20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960"/>
              <a:ext cx="576" cy="432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17" descr="http://www.cfabalaska.com/images/Dark%20Blue%20Fish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392"/>
              <a:ext cx="722" cy="378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67" name="Text Box 26"/>
            <p:cNvSpPr txBox="1">
              <a:spLocks noChangeArrowheads="1"/>
            </p:cNvSpPr>
            <p:nvPr/>
          </p:nvSpPr>
          <p:spPr bwMode="auto">
            <a:xfrm>
              <a:off x="720" y="1776"/>
              <a:ext cx="1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Arial Black" pitchFamily="34" charset="0"/>
                </a:rPr>
                <a:t>FISH</a:t>
              </a:r>
            </a:p>
          </p:txBody>
        </p:sp>
        <p:sp>
          <p:nvSpPr>
            <p:cNvPr id="1068" name="Text Box 27"/>
            <p:cNvSpPr txBox="1">
              <a:spLocks noChangeArrowheads="1"/>
            </p:cNvSpPr>
            <p:nvPr/>
          </p:nvSpPr>
          <p:spPr bwMode="auto">
            <a:xfrm>
              <a:off x="1680" y="1392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Arial Black" pitchFamily="34" charset="0"/>
                </a:rPr>
                <a:t>IRON</a:t>
              </a:r>
            </a:p>
          </p:txBody>
        </p:sp>
        <p:sp>
          <p:nvSpPr>
            <p:cNvPr id="1069" name="Text Box 25"/>
            <p:cNvSpPr txBox="1">
              <a:spLocks noChangeArrowheads="1"/>
            </p:cNvSpPr>
            <p:nvPr/>
          </p:nvSpPr>
          <p:spPr bwMode="auto">
            <a:xfrm>
              <a:off x="48" y="480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Arial Black" pitchFamily="34" charset="0"/>
                </a:rPr>
                <a:t>TIMBER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0" y="4343400"/>
            <a:ext cx="5257800" cy="2073275"/>
            <a:chOff x="96" y="2688"/>
            <a:chExt cx="3312" cy="1306"/>
          </a:xfrm>
        </p:grpSpPr>
        <p:pic>
          <p:nvPicPr>
            <p:cNvPr id="1058" name="Picture 23" descr="http://rangemastergardeners.org/images/catalog/false%20indigo%20blue.jpg"/>
            <p:cNvPicPr>
              <a:picLocks noChangeAspect="1" noChangeArrowheads="1"/>
            </p:cNvPicPr>
            <p:nvPr/>
          </p:nvPicPr>
          <p:blipFill>
            <a:blip r:embed="rId10">
              <a:lum bright="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688"/>
              <a:ext cx="396" cy="528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21" descr="http://ipm.ncsu.edu/cotton/InsectCorner/photos/images/Open_cotton_boll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024"/>
              <a:ext cx="514" cy="50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19" descr="http://newsfromrussia.com/images/newsline/rice34.jpg"/>
            <p:cNvPicPr>
              <a:picLocks noChangeAspect="1" noChangeArrowheads="1"/>
            </p:cNvPicPr>
            <p:nvPr/>
          </p:nvPicPr>
          <p:blipFill>
            <a:blip r:embed="rId12">
              <a:lum bright="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456"/>
              <a:ext cx="672" cy="538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1" name="Text Box 28"/>
            <p:cNvSpPr txBox="1">
              <a:spLocks noChangeArrowheads="1"/>
            </p:cNvSpPr>
            <p:nvPr/>
          </p:nvSpPr>
          <p:spPr bwMode="auto">
            <a:xfrm>
              <a:off x="1968" y="2736"/>
              <a:ext cx="1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Arial Black" pitchFamily="34" charset="0"/>
                </a:rPr>
                <a:t>INDIGO</a:t>
              </a:r>
            </a:p>
          </p:txBody>
        </p:sp>
        <p:sp>
          <p:nvSpPr>
            <p:cNvPr id="1062" name="Text Box 29"/>
            <p:cNvSpPr txBox="1">
              <a:spLocks noChangeArrowheads="1"/>
            </p:cNvSpPr>
            <p:nvPr/>
          </p:nvSpPr>
          <p:spPr bwMode="auto">
            <a:xfrm>
              <a:off x="96" y="3600"/>
              <a:ext cx="1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Arial Black" pitchFamily="34" charset="0"/>
                </a:rPr>
                <a:t>RICE</a:t>
              </a:r>
            </a:p>
          </p:txBody>
        </p:sp>
        <p:sp>
          <p:nvSpPr>
            <p:cNvPr id="1063" name="Text Box 30"/>
            <p:cNvSpPr txBox="1">
              <a:spLocks noChangeArrowheads="1"/>
            </p:cNvSpPr>
            <p:nvPr/>
          </p:nvSpPr>
          <p:spPr bwMode="auto">
            <a:xfrm>
              <a:off x="1344" y="3552"/>
              <a:ext cx="14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latin typeface="Arial Black" pitchFamily="34" charset="0"/>
                </a:rPr>
                <a:t>COTTON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6553200" y="762000"/>
            <a:ext cx="1800225" cy="5362575"/>
            <a:chOff x="2064" y="624"/>
            <a:chExt cx="1134" cy="3378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256" y="624"/>
            <a:ext cx="798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Photo Editor Photo" r:id="rId13" imgW="2257740" imgH="1743318" progId="MSPhotoEd.3">
                    <p:embed/>
                  </p:oleObj>
                </mc:Choice>
                <mc:Fallback>
                  <p:oleObj name="Photo Editor Photo" r:id="rId13" imgW="2257740" imgH="174331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624"/>
                          <a:ext cx="798" cy="6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2688" y="2976"/>
            <a:ext cx="510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Photo Editor Photo" r:id="rId15" imgW="2257740" imgH="1743318" progId="MSPhotoEd.3">
                    <p:embed/>
                  </p:oleObj>
                </mc:Choice>
                <mc:Fallback>
                  <p:oleObj name="Photo Editor Photo" r:id="rId15" imgW="2257740" imgH="174331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976"/>
                          <a:ext cx="510" cy="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064" y="3312"/>
            <a:ext cx="894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Photo Editor Photo" r:id="rId16" imgW="2257740" imgH="1743318" progId="MSPhotoEd.3">
                    <p:embed/>
                  </p:oleObj>
                </mc:Choice>
                <mc:Fallback>
                  <p:oleObj name="Photo Editor Photo" r:id="rId16" imgW="2257740" imgH="174331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312"/>
                          <a:ext cx="894" cy="6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9" name="Rectangle 47"/>
          <p:cNvSpPr>
            <a:spLocks noChangeArrowheads="1"/>
          </p:cNvSpPr>
          <p:nvPr/>
        </p:nvSpPr>
        <p:spPr bwMode="auto">
          <a:xfrm>
            <a:off x="0" y="-1046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40" name="Group 54"/>
          <p:cNvGrpSpPr>
            <a:grpSpLocks/>
          </p:cNvGrpSpPr>
          <p:nvPr/>
        </p:nvGrpSpPr>
        <p:grpSpPr bwMode="auto">
          <a:xfrm>
            <a:off x="2200275" y="4535488"/>
            <a:ext cx="4741863" cy="0"/>
            <a:chOff x="0" y="3629"/>
            <a:chExt cx="2987" cy="0"/>
          </a:xfrm>
        </p:grpSpPr>
        <p:sp>
          <p:nvSpPr>
            <p:cNvPr id="1056" name="Rectangle 50"/>
            <p:cNvSpPr>
              <a:spLocks noChangeArrowheads="1"/>
            </p:cNvSpPr>
            <p:nvPr/>
          </p:nvSpPr>
          <p:spPr bwMode="auto">
            <a:xfrm>
              <a:off x="0" y="3629"/>
              <a:ext cx="2987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Rectangle 51"/>
            <p:cNvSpPr>
              <a:spLocks noChangeArrowheads="1"/>
            </p:cNvSpPr>
            <p:nvPr/>
          </p:nvSpPr>
          <p:spPr bwMode="auto">
            <a:xfrm>
              <a:off x="0" y="3629"/>
              <a:ext cx="2987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1905000" y="1600200"/>
            <a:ext cx="6559550" cy="3027363"/>
            <a:chOff x="1200" y="1008"/>
            <a:chExt cx="4132" cy="1907"/>
          </a:xfrm>
        </p:grpSpPr>
        <p:sp>
          <p:nvSpPr>
            <p:cNvPr id="1050" name="AutoShape 8"/>
            <p:cNvSpPr>
              <a:spLocks noChangeArrowheads="1"/>
            </p:cNvSpPr>
            <p:nvPr/>
          </p:nvSpPr>
          <p:spPr bwMode="auto">
            <a:xfrm>
              <a:off x="1200" y="1824"/>
              <a:ext cx="2880" cy="576"/>
            </a:xfrm>
            <a:prstGeom prst="leftArrow">
              <a:avLst>
                <a:gd name="adj1" fmla="val 50000"/>
                <a:gd name="adj2" fmla="val 99306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51" name="Group 66"/>
            <p:cNvGrpSpPr>
              <a:grpSpLocks/>
            </p:cNvGrpSpPr>
            <p:nvPr/>
          </p:nvGrpSpPr>
          <p:grpSpPr bwMode="auto">
            <a:xfrm>
              <a:off x="3504" y="1008"/>
              <a:ext cx="1828" cy="1907"/>
              <a:chOff x="3504" y="1008"/>
              <a:chExt cx="1828" cy="1907"/>
            </a:xfrm>
          </p:grpSpPr>
          <p:pic>
            <p:nvPicPr>
              <p:cNvPr id="1052" name="Picture 59" descr="http://files.turbosquid.com/Preview/Content_on_4_22_2005_03_58_00/fabricroll01.jpg6b26f0b4-3d24-4f0b-b265-69e7f4beba9bLarge.jpg"/>
              <p:cNvPicPr>
                <a:picLocks noChangeAspect="1" noChangeArrowheads="1"/>
              </p:cNvPicPr>
              <p:nvPr/>
            </p:nvPicPr>
            <p:blipFill>
              <a:blip r:embed="rId17">
                <a:lum bright="10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536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53" descr="Rustic wooden chair"/>
              <p:cNvPicPr>
                <a:picLocks noChangeAspect="1" noChangeArrowheads="1"/>
              </p:cNvPicPr>
              <p:nvPr/>
            </p:nvPicPr>
            <p:blipFill>
              <a:blip r:embed="rId18">
                <a:lum bright="14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160"/>
                <a:ext cx="497" cy="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4" name="Picture 61" descr="http://www.tableideas.com/images/Gien-Millefleurs/Gien-MilleFleures-Teapot-M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lum bright="-4000" contrast="1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1008"/>
                <a:ext cx="765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5" name="Picture 63" descr="http://www.ushist.com/wardrobe/inc/images/ff-shoes_colonial_mens_concord.jpg"/>
              <p:cNvPicPr>
                <a:picLocks noChangeAspect="1" noChangeArrowheads="1"/>
              </p:cNvPicPr>
              <p:nvPr/>
            </p:nvPicPr>
            <p:blipFill>
              <a:blip r:embed="rId20">
                <a:lum bright="16000" contrast="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1104"/>
                <a:ext cx="4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42" name="WordArt 68"/>
          <p:cNvSpPr>
            <a:spLocks noChangeArrowheads="1" noChangeShapeType="1" noTextEdit="1"/>
          </p:cNvSpPr>
          <p:nvPr/>
        </p:nvSpPr>
        <p:spPr bwMode="auto">
          <a:xfrm rot="-4843896">
            <a:off x="-804863" y="2786063"/>
            <a:ext cx="4981575" cy="1238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70C0"/>
                </a:solidFill>
                <a:latin typeface="Arial Black"/>
              </a:rPr>
              <a:t>COLONIES</a:t>
            </a:r>
          </a:p>
        </p:txBody>
      </p:sp>
      <p:pic>
        <p:nvPicPr>
          <p:cNvPr id="2084" name="Picture 36" descr="http://www.m-w.com/mw/art/schooner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876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7" descr="http://www.m-w.com/mw/art/schooner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14097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3352800" y="990600"/>
            <a:ext cx="3048000" cy="4495800"/>
            <a:chOff x="2112" y="624"/>
            <a:chExt cx="1920" cy="2832"/>
          </a:xfrm>
        </p:grpSpPr>
        <p:sp>
          <p:nvSpPr>
            <p:cNvPr id="1048" name="Text Box 71"/>
            <p:cNvSpPr txBox="1">
              <a:spLocks noChangeArrowheads="1"/>
            </p:cNvSpPr>
            <p:nvPr/>
          </p:nvSpPr>
          <p:spPr bwMode="auto">
            <a:xfrm>
              <a:off x="2112" y="624"/>
              <a:ext cx="18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 Black" pitchFamily="34" charset="0"/>
                </a:rPr>
                <a:t>RESOURCES</a:t>
              </a:r>
            </a:p>
          </p:txBody>
        </p:sp>
        <p:sp>
          <p:nvSpPr>
            <p:cNvPr id="1049" name="Text Box 72"/>
            <p:cNvSpPr txBox="1">
              <a:spLocks noChangeArrowheads="1"/>
            </p:cNvSpPr>
            <p:nvPr/>
          </p:nvSpPr>
          <p:spPr bwMode="auto">
            <a:xfrm>
              <a:off x="2160" y="3206"/>
              <a:ext cx="18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 Black" pitchFamily="34" charset="0"/>
                </a:rPr>
                <a:t>RESOURCES</a:t>
              </a:r>
            </a:p>
          </p:txBody>
        </p:sp>
      </p:grpSp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2590800" y="32004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Arial Black" pitchFamily="34" charset="0"/>
              </a:rPr>
              <a:t>MANUFACTURED GOODS</a:t>
            </a:r>
          </a:p>
        </p:txBody>
      </p:sp>
      <p:sp>
        <p:nvSpPr>
          <p:cNvPr id="2124" name="WordArt 76"/>
          <p:cNvSpPr>
            <a:spLocks noChangeArrowheads="1" noChangeShapeType="1" noTextEdit="1"/>
          </p:cNvSpPr>
          <p:nvPr/>
        </p:nvSpPr>
        <p:spPr bwMode="auto">
          <a:xfrm>
            <a:off x="6934200" y="2819400"/>
            <a:ext cx="13716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77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27245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2" grpId="0" autoUpdateAnimBg="0"/>
      <p:bldP spid="2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Values of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Enhance National Strength</a:t>
            </a:r>
            <a:r>
              <a:rPr lang="en-US" b="1" dirty="0" smtClean="0"/>
              <a:t>,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Provide Self-Sufficiency</a:t>
            </a:r>
            <a:r>
              <a:rPr lang="en-US" b="1" dirty="0" smtClean="0"/>
              <a:t>,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Create and Pay For Military Power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From the British Perspective: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dirty="0" smtClean="0"/>
              <a:t>“A Rising Tide Raises All Boats”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dirty="0" smtClean="0"/>
              <a:t>“What Is Good For The Empire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dirty="0" smtClean="0"/>
              <a:t>Is Good for All Its Parts”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dirty="0" smtClean="0"/>
              <a:t>And it is how everyone does economics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950</TotalTime>
  <Words>302</Words>
  <Application>Microsoft Office PowerPoint</Application>
  <PresentationFormat>On-screen Show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Executive</vt:lpstr>
      <vt:lpstr>Photo Editor Photo</vt:lpstr>
      <vt:lpstr>Iroquois in American History</vt:lpstr>
      <vt:lpstr>English Migration in the America’s</vt:lpstr>
      <vt:lpstr>Incentives for Colonization on a Macro Level</vt:lpstr>
      <vt:lpstr>Our Economic System Today</vt:lpstr>
      <vt:lpstr>What Economic Issues Faced England?</vt:lpstr>
      <vt:lpstr>Mercantilism: Main Goals</vt:lpstr>
      <vt:lpstr>PowerPoint Presentation</vt:lpstr>
      <vt:lpstr>PowerPoint Presentation</vt:lpstr>
      <vt:lpstr>The Values of Mercantilism</vt:lpstr>
      <vt:lpstr>Colonization on an Individual Level (Micro)</vt:lpstr>
      <vt:lpstr>Primary &amp; Secondary Sources for Padlet Corkboard</vt:lpstr>
      <vt:lpstr>PowerPoint Presentation</vt:lpstr>
      <vt:lpstr>PowerPoint Presentation</vt:lpstr>
      <vt:lpstr>Homework</vt:lpstr>
    </vt:vector>
  </TitlesOfParts>
  <Company>Peddie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Socrative</dc:title>
  <dc:creator>operator</dc:creator>
  <cp:lastModifiedBy>operator</cp:lastModifiedBy>
  <cp:revision>27</cp:revision>
  <dcterms:created xsi:type="dcterms:W3CDTF">2013-08-20T16:55:26Z</dcterms:created>
  <dcterms:modified xsi:type="dcterms:W3CDTF">2013-09-11T12:29:35Z</dcterms:modified>
</cp:coreProperties>
</file>