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256" r:id="rId4"/>
    <p:sldId id="279" r:id="rId5"/>
    <p:sldId id="280" r:id="rId6"/>
    <p:sldId id="288" r:id="rId7"/>
    <p:sldId id="282" r:id="rId8"/>
    <p:sldId id="263" r:id="rId9"/>
    <p:sldId id="276" r:id="rId10"/>
    <p:sldId id="283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9681A3A-5F57-4E7E-8AE8-C40CF1ED459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5A922AA-C9A3-4EC2-9186-C3155871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Textbooks, The Native Americans and Christopher Columbus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13613" cy="868362"/>
          </a:xfrm>
        </p:spPr>
        <p:txBody>
          <a:bodyPr/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313613" cy="4056062"/>
          </a:xfrm>
        </p:spPr>
        <p:txBody>
          <a:bodyPr/>
          <a:lstStyle/>
          <a:p>
            <a:r>
              <a:rPr lang="en-US" dirty="0" smtClean="0"/>
              <a:t>The exchange of goods between the Old World and the New World </a:t>
            </a:r>
          </a:p>
          <a:p>
            <a:r>
              <a:rPr lang="en-US" dirty="0" smtClean="0"/>
              <a:t>The Advantages and Disadvantages: Crash Course!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8755"/>
            <a:ext cx="9144000" cy="47878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Brinkley 10-18</a:t>
            </a:r>
          </a:p>
          <a:p>
            <a:endParaRPr lang="en-US" dirty="0"/>
          </a:p>
          <a:p>
            <a:r>
              <a:rPr lang="en-US" dirty="0" smtClean="0"/>
              <a:t>Reading Questions: on the </a:t>
            </a:r>
            <a:r>
              <a:rPr lang="en-US" dirty="0" err="1" smtClean="0"/>
              <a:t>weebly</a:t>
            </a:r>
            <a:r>
              <a:rPr lang="en-US" dirty="0" smtClean="0"/>
              <a:t>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4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324600" cy="715962"/>
          </a:xfrm>
        </p:spPr>
        <p:txBody>
          <a:bodyPr/>
          <a:lstStyle/>
          <a:p>
            <a:r>
              <a:rPr lang="en-US" dirty="0" smtClean="0"/>
              <a:t>Textbooks and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848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Take out your answers to last nights questions </a:t>
            </a:r>
          </a:p>
          <a:p>
            <a:r>
              <a:rPr lang="en-US" dirty="0" smtClean="0"/>
              <a:t>"[</a:t>
            </a:r>
            <a:r>
              <a:rPr lang="en-US" dirty="0"/>
              <a:t>T]he teaching of history, more </a:t>
            </a:r>
            <a:r>
              <a:rPr lang="en-US" dirty="0" smtClean="0"/>
              <a:t>than </a:t>
            </a:r>
            <a:r>
              <a:rPr lang="en-US" dirty="0"/>
              <a:t>any other discipline, is </a:t>
            </a:r>
            <a:r>
              <a:rPr lang="en-US" dirty="0" smtClean="0"/>
              <a:t>dominated </a:t>
            </a:r>
            <a:r>
              <a:rPr lang="en-US" dirty="0"/>
              <a:t>by textbooks. And. . . textbooks are boring. The </a:t>
            </a:r>
            <a:r>
              <a:rPr lang="en-US" dirty="0" smtClean="0"/>
              <a:t>stories </a:t>
            </a:r>
            <a:r>
              <a:rPr lang="en-US" dirty="0"/>
              <a:t>that history textbooks </a:t>
            </a:r>
            <a:r>
              <a:rPr lang="en-US" dirty="0" smtClean="0"/>
              <a:t>tell </a:t>
            </a:r>
            <a:r>
              <a:rPr lang="en-US" dirty="0"/>
              <a:t>are predictable, every problem </a:t>
            </a:r>
            <a:r>
              <a:rPr lang="en-US" dirty="0" smtClean="0"/>
              <a:t>has </a:t>
            </a:r>
            <a:r>
              <a:rPr lang="en-US" dirty="0"/>
              <a:t>already been solved or is about to be </a:t>
            </a:r>
            <a:r>
              <a:rPr lang="en-US" dirty="0" smtClean="0"/>
              <a:t>solved</a:t>
            </a:r>
            <a:r>
              <a:rPr lang="en-US" dirty="0"/>
              <a:t>. Textbooks exclude conflict or </a:t>
            </a:r>
            <a:r>
              <a:rPr lang="en-US" dirty="0" smtClean="0"/>
              <a:t>real </a:t>
            </a:r>
            <a:r>
              <a:rPr lang="en-US" dirty="0"/>
              <a:t>suspense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Do you agree or disagree with this quote? How do your answers to last night questions relate to this quote?</a:t>
            </a:r>
          </a:p>
          <a:p>
            <a:r>
              <a:rPr lang="en-US" dirty="0" smtClean="0"/>
              <a:t>Use the textbook reading from last night to either support this quote or disagree with it.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381000"/>
            <a:ext cx="6477000" cy="1914144"/>
          </a:xfrm>
        </p:spPr>
        <p:txBody>
          <a:bodyPr/>
          <a:lstStyle/>
          <a:p>
            <a:r>
              <a:rPr lang="en-US" dirty="0" smtClean="0"/>
              <a:t>Columbus &amp; Conquest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2819400"/>
            <a:ext cx="6324600" cy="2420720"/>
          </a:xfrm>
        </p:spPr>
        <p:txBody>
          <a:bodyPr>
            <a:normAutofit/>
          </a:bodyPr>
          <a:lstStyle/>
          <a:p>
            <a:r>
              <a:rPr lang="en-US" dirty="0"/>
              <a:t>"</a:t>
            </a:r>
            <a:r>
              <a:rPr lang="en-US" dirty="0" err="1"/>
              <a:t>Heroification</a:t>
            </a:r>
            <a:r>
              <a:rPr lang="en-US" dirty="0"/>
              <a:t> is a degenerative process (much like calcification) that makes people over into heroes. Through this process, our educational media turn flesh-and-blood individuals into pious, perfect creatures without conflicts, pain, credibility, or human interest."</a:t>
            </a:r>
          </a:p>
        </p:txBody>
      </p:sp>
    </p:spTree>
    <p:extLst>
      <p:ext uri="{BB962C8B-B14F-4D97-AF65-F5344CB8AC3E}">
        <p14:creationId xmlns:p14="http://schemas.microsoft.com/office/powerpoint/2010/main" val="5284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13613" cy="868362"/>
          </a:xfrm>
        </p:spPr>
        <p:txBody>
          <a:bodyPr/>
          <a:lstStyle/>
          <a:p>
            <a:r>
              <a:rPr lang="en-US" dirty="0" smtClean="0"/>
              <a:t>What was the Age of Exploration?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848600" cy="4818062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When </a:t>
            </a:r>
            <a:r>
              <a:rPr lang="en-US" sz="3600" dirty="0"/>
              <a:t>the Ottoman Empire took control of Constantinople in 1453, it blocked European access to the area, severely limiting trade. </a:t>
            </a:r>
            <a:endParaRPr lang="en-US" sz="3600" dirty="0" smtClean="0"/>
          </a:p>
          <a:p>
            <a:r>
              <a:rPr lang="en-US" sz="3600" dirty="0" smtClean="0"/>
              <a:t>Searching a new way to obtain spices and silk</a:t>
            </a:r>
          </a:p>
          <a:p>
            <a:r>
              <a:rPr lang="en-US" sz="3600" dirty="0" smtClean="0"/>
              <a:t>European improvements in map building, shipbuilding and navigation</a:t>
            </a:r>
          </a:p>
          <a:p>
            <a:r>
              <a:rPr lang="en-US" sz="3600" dirty="0" smtClean="0"/>
              <a:t>Portugal: </a:t>
            </a:r>
            <a:r>
              <a:rPr lang="en-US" sz="3600" dirty="0" err="1" smtClean="0"/>
              <a:t>Bartolomeu</a:t>
            </a:r>
            <a:r>
              <a:rPr lang="en-US" sz="3600" dirty="0" smtClean="0"/>
              <a:t> Diaz, </a:t>
            </a:r>
            <a:r>
              <a:rPr lang="en-US" sz="3600" dirty="0" err="1" smtClean="0"/>
              <a:t>Vasca</a:t>
            </a:r>
            <a:r>
              <a:rPr lang="en-US" sz="3600" dirty="0" smtClean="0"/>
              <a:t> de Gama</a:t>
            </a:r>
          </a:p>
          <a:p>
            <a:r>
              <a:rPr lang="en-US" sz="3600" dirty="0" smtClean="0"/>
              <a:t>Spain: Funded Christopher Columbus (Italian)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212" y="4648200"/>
            <a:ext cx="5538788" cy="1162050"/>
          </a:xfrm>
        </p:spPr>
        <p:txBody>
          <a:bodyPr/>
          <a:lstStyle/>
          <a:p>
            <a:r>
              <a:rPr lang="en-US" dirty="0" smtClean="0"/>
              <a:t>In 1492..Columbus sailed the ocean blue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4018">
            <a:off x="764943" y="329926"/>
            <a:ext cx="5355706" cy="3927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Taino</a:t>
            </a:r>
            <a:r>
              <a:rPr lang="en-US" dirty="0" smtClean="0"/>
              <a:t>, </a:t>
            </a:r>
            <a:r>
              <a:rPr lang="en-US" dirty="0" err="1" smtClean="0"/>
              <a:t>Carib</a:t>
            </a:r>
            <a:r>
              <a:rPr lang="en-US" dirty="0" smtClean="0"/>
              <a:t> and Arawak People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667000" cy="1714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600"/>
            <a:ext cx="2286000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640" y="3505200"/>
            <a:ext cx="53037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Flourishing small village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Fishing, 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centralized, more matrilineal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little warfare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1512, nearly 95% of these tribes were wiped out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01453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Columbus a Hero?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20000" cy="5122862"/>
          </a:xfrm>
        </p:spPr>
        <p:txBody>
          <a:bodyPr>
            <a:normAutofit/>
          </a:bodyPr>
          <a:lstStyle/>
          <a:p>
            <a:r>
              <a:rPr lang="en-US" dirty="0" smtClean="0"/>
              <a:t>Three short articles with different opinions</a:t>
            </a:r>
          </a:p>
          <a:p>
            <a:r>
              <a:rPr lang="en-US" dirty="0" smtClean="0"/>
              <a:t>While reading, fill out table below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86095"/>
              </p:ext>
            </p:extLst>
          </p:nvPr>
        </p:nvGraphicFramePr>
        <p:xfrm>
          <a:off x="762000" y="2667000"/>
          <a:ext cx="76200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549718">
                <a:tc>
                  <a:txBody>
                    <a:bodyPr/>
                    <a:lstStyle/>
                    <a:p>
                      <a:r>
                        <a:rPr lang="en-US" dirty="0" smtClean="0"/>
                        <a:t>Arguments</a:t>
                      </a:r>
                      <a:r>
                        <a:rPr lang="en-US" baseline="0" dirty="0" smtClean="0"/>
                        <a:t> for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Arguments Against</a:t>
                      </a:r>
                      <a:endParaRPr lang="en-US" dirty="0"/>
                    </a:p>
                  </a:txBody>
                  <a:tcPr/>
                </a:tc>
              </a:tr>
              <a:tr h="33364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Columbus a Hero? – Open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540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9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dirty="0" smtClean="0"/>
              <a:t>Political Cartoon: Present 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6307317" cy="4724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685800"/>
            <a:ext cx="8077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“Christopher Columbus”</a:t>
            </a:r>
          </a:p>
          <a:p>
            <a:r>
              <a:rPr lang="en-US" dirty="0" smtClean="0"/>
              <a:t>Andy </a:t>
            </a:r>
            <a:r>
              <a:rPr lang="en-US" dirty="0" err="1" smtClean="0"/>
              <a:t>Razaf</a:t>
            </a:r>
            <a:r>
              <a:rPr lang="en-US" dirty="0" smtClean="0"/>
              <a:t> and Leon Brown Berry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1800</TotalTime>
  <Words>344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Inkwell</vt:lpstr>
      <vt:lpstr>History Textbooks, The Native Americans and Christopher Columbus</vt:lpstr>
      <vt:lpstr>Textbooks and History</vt:lpstr>
      <vt:lpstr>Columbus &amp; Conquest </vt:lpstr>
      <vt:lpstr>What was the Age of Exploration?</vt:lpstr>
      <vt:lpstr>In 1492..Columbus sailed the ocean blue</vt:lpstr>
      <vt:lpstr>Taino, Carib and Arawak People</vt:lpstr>
      <vt:lpstr>Is Columbus a Hero?</vt:lpstr>
      <vt:lpstr>Is Columbus a Hero? – Open Letter</vt:lpstr>
      <vt:lpstr>Political Cartoon: Present Day</vt:lpstr>
      <vt:lpstr>The Columbian Exchange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Columbus &amp; Caribbean</dc:title>
  <dc:creator>Aruna Arjunan</dc:creator>
  <cp:lastModifiedBy>operator</cp:lastModifiedBy>
  <cp:revision>21</cp:revision>
  <dcterms:created xsi:type="dcterms:W3CDTF">2012-12-02T16:49:19Z</dcterms:created>
  <dcterms:modified xsi:type="dcterms:W3CDTF">2013-09-05T11:28:30Z</dcterms:modified>
</cp:coreProperties>
</file>